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hl9HWFlO1VfoYL5YzX3Owe6wpt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7c65ec6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7c65ec6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AI and algorithms won’t solve bigotry, we need humans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Problems</a:t>
            </a:r>
            <a:endParaRPr/>
          </a:p>
        </p:txBody>
      </p:sp>
      <p:sp>
        <p:nvSpPr>
          <p:cNvPr id="66" name="Google Shape;66;p2"/>
          <p:cNvSpPr txBox="1"/>
          <p:nvPr>
            <p:ph idx="1" type="body"/>
          </p:nvPr>
        </p:nvSpPr>
        <p:spPr>
          <a:xfrm>
            <a:off x="120925" y="943250"/>
            <a:ext cx="9023100" cy="3861900"/>
          </a:xfrm>
          <a:prstGeom prst="rect">
            <a:avLst/>
          </a:prstGeom>
          <a:noFill/>
          <a:ln>
            <a:noFill/>
          </a:ln>
        </p:spPr>
        <p:txBody>
          <a:bodyPr anchorCtr="0" anchor="t" bIns="91425" lIns="91425" spcFirstLastPara="1" rIns="91425" wrap="square" tIns="91425">
            <a:noAutofit/>
          </a:bodyPr>
          <a:lstStyle/>
          <a:p>
            <a:pPr indent="-371475" lvl="0" marL="457200" rtl="0" algn="l">
              <a:lnSpc>
                <a:spcPct val="105000"/>
              </a:lnSpc>
              <a:spcBef>
                <a:spcPts val="0"/>
              </a:spcBef>
              <a:spcAft>
                <a:spcPts val="0"/>
              </a:spcAft>
              <a:buClr>
                <a:schemeClr val="dk1"/>
              </a:buClr>
              <a:buSzPts val="2250"/>
              <a:buChar char="●"/>
            </a:pPr>
            <a:r>
              <a:rPr lang="en" sz="2250">
                <a:solidFill>
                  <a:schemeClr val="dk1"/>
                </a:solidFill>
              </a:rPr>
              <a:t>Computer’s can’t handle nuances well. Example jokes or things that in context punching up, but out of it may sound bigoted.</a:t>
            </a:r>
            <a:endParaRPr sz="2250">
              <a:solidFill>
                <a:schemeClr val="dk1"/>
              </a:solidFill>
            </a:endParaRPr>
          </a:p>
          <a:p>
            <a:pPr indent="-371475" lvl="0" marL="457200" rtl="0" algn="l">
              <a:lnSpc>
                <a:spcPct val="105000"/>
              </a:lnSpc>
              <a:spcBef>
                <a:spcPts val="0"/>
              </a:spcBef>
              <a:spcAft>
                <a:spcPts val="0"/>
              </a:spcAft>
              <a:buClr>
                <a:schemeClr val="dk1"/>
              </a:buClr>
              <a:buSzPts val="2250"/>
              <a:buChar char="●"/>
            </a:pPr>
            <a:r>
              <a:rPr lang="en" sz="2250">
                <a:solidFill>
                  <a:schemeClr val="dk1"/>
                </a:solidFill>
              </a:rPr>
              <a:t>Bad dataset made by humans (who have bigotry even if it is just unconscious bias) can train algorithm to be bigot itself.They are many issues with AI being racist, sexist, and more in responses or what it can identify. In fact, it may even exaggerate stuff it sees in dataset to be worse than humans. Secondly, it may lead to more of certain people getting caught, etc. which then those people used to train algorithm making algorithm more biased in feedback loop. </a:t>
            </a:r>
            <a:endParaRPr sz="2250">
              <a:solidFill>
                <a:schemeClr val="dk1"/>
              </a:solidFill>
              <a:highlight>
                <a:srgbClr val="FFFFFF"/>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207c65ec6d5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g207c65ec6d5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6075" lvl="0" marL="457200" rtl="0" algn="l">
              <a:lnSpc>
                <a:spcPct val="105000"/>
              </a:lnSpc>
              <a:spcBef>
                <a:spcPts val="0"/>
              </a:spcBef>
              <a:spcAft>
                <a:spcPts val="0"/>
              </a:spcAft>
              <a:buClr>
                <a:schemeClr val="dk1"/>
              </a:buClr>
              <a:buSzPts val="1850"/>
              <a:buChar char="●"/>
            </a:pPr>
            <a:r>
              <a:rPr lang="en" sz="1850">
                <a:solidFill>
                  <a:schemeClr val="dk1"/>
                </a:solidFill>
              </a:rPr>
              <a:t>Highly recommend: </a:t>
            </a:r>
            <a:r>
              <a:rPr b="1" lang="en" sz="1850" u="sng">
                <a:solidFill>
                  <a:schemeClr val="dk1"/>
                </a:solidFill>
              </a:rPr>
              <a:t>W</a:t>
            </a:r>
            <a:r>
              <a:rPr b="1" lang="en" sz="1850" u="sng">
                <a:solidFill>
                  <a:schemeClr val="dk1"/>
                </a:solidFill>
                <a:highlight>
                  <a:schemeClr val="lt1"/>
                </a:highlight>
              </a:rPr>
              <a:t>eapons of Math Destruction: How Big Data Increases Inequality and Threatens Democracy</a:t>
            </a:r>
            <a:r>
              <a:rPr b="1" lang="en" sz="1850">
                <a:solidFill>
                  <a:schemeClr val="dk1"/>
                </a:solidFill>
                <a:highlight>
                  <a:schemeClr val="lt1"/>
                </a:highlight>
              </a:rPr>
              <a:t> </a:t>
            </a:r>
            <a:r>
              <a:rPr lang="en" sz="1850">
                <a:solidFill>
                  <a:schemeClr val="dk1"/>
                </a:solidFill>
                <a:highlight>
                  <a:schemeClr val="lt1"/>
                </a:highlight>
              </a:rPr>
              <a:t>book/audiobook</a:t>
            </a:r>
            <a:r>
              <a:rPr b="1" lang="en" sz="1850">
                <a:solidFill>
                  <a:schemeClr val="dk1"/>
                </a:solidFill>
                <a:highlight>
                  <a:schemeClr val="lt1"/>
                </a:highlight>
              </a:rPr>
              <a:t> </a:t>
            </a:r>
            <a:r>
              <a:rPr lang="en" sz="1850">
                <a:solidFill>
                  <a:schemeClr val="dk1"/>
                </a:solidFill>
                <a:highlight>
                  <a:schemeClr val="lt1"/>
                </a:highlight>
              </a:rPr>
              <a:t>on above point. Literally no math or computer knowledge needed, but even if so many excellent real world examples.</a:t>
            </a:r>
            <a:endParaRPr sz="1850">
              <a:solidFill>
                <a:schemeClr val="dk1"/>
              </a:solidFill>
              <a:highlight>
                <a:schemeClr val="lt1"/>
              </a:highlight>
            </a:endParaRPr>
          </a:p>
          <a:p>
            <a:pPr indent="-346075" lvl="0" marL="457200" rtl="0" algn="l">
              <a:lnSpc>
                <a:spcPct val="105000"/>
              </a:lnSpc>
              <a:spcBef>
                <a:spcPts val="0"/>
              </a:spcBef>
              <a:spcAft>
                <a:spcPts val="0"/>
              </a:spcAft>
              <a:buClr>
                <a:schemeClr val="dk1"/>
              </a:buClr>
              <a:buSzPts val="1850"/>
              <a:buChar char="●"/>
            </a:pPr>
            <a:r>
              <a:rPr lang="en" sz="1850">
                <a:solidFill>
                  <a:schemeClr val="dk1"/>
                </a:solidFill>
                <a:highlight>
                  <a:schemeClr val="lt1"/>
                </a:highlight>
              </a:rPr>
              <a:t>It is an excuse not to do actual moderation, higher real-world moderators, etc. that lets things go unchecked. It is an excuse not to train actual humans to unlearn stuff.</a:t>
            </a:r>
            <a:endParaRPr sz="1850">
              <a:solidFill>
                <a:schemeClr val="dk1"/>
              </a:solidFill>
              <a:highlight>
                <a:schemeClr val="lt1"/>
              </a:highlight>
            </a:endParaRPr>
          </a:p>
          <a:p>
            <a:pPr indent="-346075" lvl="0" marL="457200" rtl="0" algn="l">
              <a:lnSpc>
                <a:spcPct val="105000"/>
              </a:lnSpc>
              <a:spcBef>
                <a:spcPts val="0"/>
              </a:spcBef>
              <a:spcAft>
                <a:spcPts val="0"/>
              </a:spcAft>
              <a:buClr>
                <a:schemeClr val="dk1"/>
              </a:buClr>
              <a:buSzPts val="1850"/>
              <a:buChar char="●"/>
            </a:pPr>
            <a:r>
              <a:rPr lang="en" sz="1850">
                <a:solidFill>
                  <a:schemeClr val="dk1"/>
                </a:solidFill>
                <a:highlight>
                  <a:schemeClr val="lt1"/>
                </a:highlight>
              </a:rPr>
              <a:t>People will find work arounds, from hiding bad text in images, making up new codes in language, etc.</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8" name="Google Shape;78;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chemeClr val="dk1"/>
                </a:solidFill>
              </a:rPr>
              <a:t>Profit motives. For example, bigots often extra sensitive and not used to taking some of abuse I see online. They often also have other places they can go or do stuff. So why should you moderate etc. as you may lose them, when minorities will just suck it up?????? Bigots often are larger or richer fanbase (not always)</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Solution</a:t>
            </a:r>
            <a:endParaRPr/>
          </a:p>
        </p:txBody>
      </p:sp>
      <p:sp>
        <p:nvSpPr>
          <p:cNvPr id="84" name="Google Shape;84;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Include humans, but train them well (this still bad, bc humans are well…)</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Develop tools so humans can do it more easily</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Do not expand too quickly that you can’t moderate well and instead it becomes toxic</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