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11" roundtripDataSignature="AMtx7mj83dOeQU4rCDDTLAJkPWzLNKAh2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customschemas.google.com/relationships/presentationmetadata" Target="metadata"/><Relationship Id="rId10" Type="http://schemas.openxmlformats.org/officeDocument/2006/relationships/slide" Target="slides/slide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7"/>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0" name="Google Shape;20;p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 name="Google Shape;21;p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 name="Google Shape;22;p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5" name="Google Shape;25;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11"/>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11"/>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1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1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14"/>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0" name="Google Shape;40;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1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5"/>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6" name="Google Shape;46;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6"/>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9" name="Google Shape;4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7"/>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17"/>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3" name="Google Shape;53;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
              <a:t>Affordable housing &amp; disability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Taxes and similar</a:t>
            </a:r>
            <a:endParaRPr/>
          </a:p>
        </p:txBody>
      </p:sp>
      <p:sp>
        <p:nvSpPr>
          <p:cNvPr id="66" name="Google Shape;66;p2"/>
          <p:cNvSpPr txBox="1"/>
          <p:nvPr>
            <p:ph idx="1" type="body"/>
          </p:nvPr>
        </p:nvSpPr>
        <p:spPr>
          <a:xfrm>
            <a:off x="311700" y="1085400"/>
            <a:ext cx="8520600" cy="37260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SzPts val="1800"/>
              <a:buNone/>
            </a:pPr>
            <a:r>
              <a:rPr lang="en" sz="2000">
                <a:solidFill>
                  <a:schemeClr val="dk1"/>
                </a:solidFill>
              </a:rPr>
              <a:t>-In US and many other parts of world, tax on houses dependent on property value but that means improvement in house for accessibility or environmental reasons or to save money might backfire and make house less affordable for disabled, poor, etc.</a:t>
            </a:r>
            <a:endParaRPr sz="2000">
              <a:solidFill>
                <a:schemeClr val="dk1"/>
              </a:solidFill>
            </a:endParaRPr>
          </a:p>
          <a:p>
            <a:pPr indent="0" lvl="0" marL="0" rtl="0" algn="l">
              <a:lnSpc>
                <a:spcPct val="105000"/>
              </a:lnSpc>
              <a:spcBef>
                <a:spcPts val="1200"/>
              </a:spcBef>
              <a:spcAft>
                <a:spcPts val="0"/>
              </a:spcAft>
              <a:buSzPts val="1800"/>
              <a:buNone/>
            </a:pPr>
            <a:r>
              <a:rPr lang="en" sz="2000">
                <a:solidFill>
                  <a:schemeClr val="dk1"/>
                </a:solidFill>
              </a:rPr>
              <a:t>-We give credits to do these renovations, etc. which sounds nice until house too expensive. </a:t>
            </a:r>
            <a:endParaRPr sz="2000">
              <a:solidFill>
                <a:schemeClr val="dk1"/>
              </a:solidFill>
            </a:endParaRPr>
          </a:p>
          <a:p>
            <a:pPr indent="0" lvl="0" marL="0" rtl="0" algn="l">
              <a:lnSpc>
                <a:spcPct val="105000"/>
              </a:lnSpc>
              <a:spcBef>
                <a:spcPts val="1200"/>
              </a:spcBef>
              <a:spcAft>
                <a:spcPts val="0"/>
              </a:spcAft>
              <a:buSzPts val="1800"/>
              <a:buNone/>
            </a:pPr>
            <a:r>
              <a:rPr lang="en" sz="2000">
                <a:solidFill>
                  <a:schemeClr val="dk1"/>
                </a:solidFill>
              </a:rPr>
              <a:t>-Some programs exist to fund housing for such cases but… they can be hard to get and may come too late</a:t>
            </a:r>
            <a:endParaRPr sz="2000">
              <a:solidFill>
                <a:schemeClr val="dk1"/>
              </a:solidFill>
            </a:endParaRPr>
          </a:p>
          <a:p>
            <a:pPr indent="0" lvl="0" marL="0" rtl="0" algn="l">
              <a:lnSpc>
                <a:spcPct val="105000"/>
              </a:lnSpc>
              <a:spcBef>
                <a:spcPts val="1200"/>
              </a:spcBef>
              <a:spcAft>
                <a:spcPts val="1200"/>
              </a:spcAft>
              <a:buSzPts val="1800"/>
              <a:buNone/>
            </a:pPr>
            <a:r>
              <a:rPr lang="en" sz="2000">
                <a:solidFill>
                  <a:schemeClr val="dk1"/>
                </a:solidFill>
              </a:rPr>
              <a:t>-Renovations may also be done to increase value by investors or others that gentrify neighborhoods or make buying or renting house unaffordable </a:t>
            </a:r>
            <a:endParaRPr sz="20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Campaign</a:t>
            </a:r>
            <a:endParaRPr/>
          </a:p>
        </p:txBody>
      </p:sp>
      <p:sp>
        <p:nvSpPr>
          <p:cNvPr id="72" name="Google Shape;72;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sz="2100">
                <a:solidFill>
                  <a:schemeClr val="dk1"/>
                </a:solidFill>
              </a:rPr>
              <a:t>-Maybe a tax system that taxes not primarily by value, but by area taken up and what its used for (living, playing, investment, etc.) would be better per person using it as such. That could also at times be more easily assessed and make sure people do not occupy as much space</a:t>
            </a:r>
            <a:endParaRPr sz="2100">
              <a:solidFill>
                <a:schemeClr val="dk1"/>
              </a:solidFill>
            </a:endParaRPr>
          </a:p>
          <a:p>
            <a:pPr indent="0" lvl="0" marL="0" rtl="0" algn="l">
              <a:lnSpc>
                <a:spcPct val="115000"/>
              </a:lnSpc>
              <a:spcBef>
                <a:spcPts val="1200"/>
              </a:spcBef>
              <a:spcAft>
                <a:spcPts val="0"/>
              </a:spcAft>
              <a:buSzPts val="1800"/>
              <a:buNone/>
            </a:pPr>
            <a:r>
              <a:rPr lang="en" sz="2100">
                <a:solidFill>
                  <a:schemeClr val="dk1"/>
                </a:solidFill>
              </a:rPr>
              <a:t>-Maybe on wealth generated not cost or value if it’s investment</a:t>
            </a:r>
            <a:endParaRPr sz="2100">
              <a:solidFill>
                <a:schemeClr val="dk1"/>
              </a:solidFill>
            </a:endParaRPr>
          </a:p>
          <a:p>
            <a:pPr indent="0" lvl="0" marL="0" rtl="0" algn="l">
              <a:lnSpc>
                <a:spcPct val="115000"/>
              </a:lnSpc>
              <a:spcBef>
                <a:spcPts val="1200"/>
              </a:spcBef>
              <a:spcAft>
                <a:spcPts val="1200"/>
              </a:spcAft>
              <a:buSzPts val="1800"/>
              <a:buNone/>
            </a:pPr>
            <a:r>
              <a:rPr lang="en" sz="2100">
                <a:solidFill>
                  <a:schemeClr val="dk1"/>
                </a:solidFill>
              </a:rPr>
              <a:t>-Now add programs to promote renovations not based on aesthetics but on functionality which does not gentrify neighbors as much, in fact may do opposite </a:t>
            </a:r>
            <a:endParaRPr sz="21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720"/>
              <a:t>Other</a:t>
            </a:r>
            <a:endParaRPr sz="2720"/>
          </a:p>
        </p:txBody>
      </p:sp>
      <p:sp>
        <p:nvSpPr>
          <p:cNvPr id="78" name="Google Shape;78;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rPr lang="en" sz="2600">
                <a:solidFill>
                  <a:schemeClr val="dk1"/>
                </a:solidFill>
              </a:rPr>
              <a:t>Promote or develop cheap ways to make housing better, like better light bulbs, non-round handles (easier for people with bad grip), etc.</a:t>
            </a:r>
            <a:endParaRPr sz="26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5"/>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Calibri"/>
                <a:ea typeface="Calibri"/>
                <a:cs typeface="Calibri"/>
                <a:sym typeface="Calibri"/>
              </a:rPr>
              <a:t>By VeAnxious_Au_Learner</a:t>
            </a:r>
            <a:r>
              <a:rPr b="0" i="0" lang="en" sz="2800" u="none" cap="none" strike="noStrike">
                <a:solidFill>
                  <a:srgbClr val="000000"/>
                </a:solidFill>
                <a:latin typeface="Calibri"/>
                <a:ea typeface="Calibri"/>
                <a:cs typeface="Calibri"/>
                <a:sym typeface="Calibri"/>
              </a:rPr>
              <a:t>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Find other posts on: </a:t>
            </a:r>
            <a:r>
              <a:rPr b="0" i="0" lang="en" sz="2400" u="sng" cap="none" strike="noStrike">
                <a:solidFill>
                  <a:srgbClr val="0563C1"/>
                </a:solidFill>
                <a:highlight>
                  <a:srgbClr val="FFFFFF"/>
                </a:highlight>
                <a:latin typeface="Arial"/>
                <a:ea typeface="Arial"/>
                <a:cs typeface="Arial"/>
                <a:sym typeface="Arial"/>
                <a:hlinkClick r:id="rId3">
                  <a:extLst>
                    <a:ext uri="{A12FA001-AC4F-418D-AE19-62706E023703}">
                      <ahyp:hlinkClr val="tx"/>
                    </a:ext>
                  </a:extLst>
                </a:hlinkClick>
              </a:rPr>
              <a:t>https://tinyurl.com/3eueneys</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Patreon: http://</a:t>
            </a:r>
            <a:r>
              <a:rPr b="0" i="0" lang="en" sz="2400" u="sng" cap="none" strike="noStrike">
                <a:solidFill>
                  <a:srgbClr val="0563C1"/>
                </a:solidFill>
                <a:latin typeface="Arial"/>
                <a:ea typeface="Arial"/>
                <a:cs typeface="Arial"/>
                <a:sym typeface="Arial"/>
                <a:hlinkClick r:id="rId4">
                  <a:extLst>
                    <a:ext uri="{A12FA001-AC4F-418D-AE19-62706E023703}">
                      <ahyp:hlinkClr val="tx"/>
                    </a:ext>
                  </a:extLst>
                </a:hlinkClick>
              </a:rPr>
              <a:t>patreon.com/user?u=86918513</a:t>
            </a:r>
            <a:r>
              <a:rPr b="0" i="0" lang="en" sz="2400" u="none" cap="none" strike="noStrike">
                <a:solidFill>
                  <a:srgbClr val="241E12"/>
                </a:solidFill>
                <a:highlight>
                  <a:srgbClr val="FFFFFF"/>
                </a:highlight>
                <a:latin typeface="Arial"/>
                <a:ea typeface="Arial"/>
                <a:cs typeface="Arial"/>
                <a:sym typeface="Arial"/>
              </a:rPr>
              <a:t> Venmo: gad-licht-1</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t/>
            </a:r>
            <a:endParaRPr b="0" i="0" sz="2400" u="none" cap="none" strike="noStrike">
              <a:solidFill>
                <a:srgbClr val="241E12"/>
              </a:solidFill>
              <a:highlight>
                <a:srgbClr val="FFFFFF"/>
              </a:highlight>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0" i="0" lang="en" sz="2400" u="none" cap="none" strike="noStrike">
                <a:solidFill>
                  <a:srgbClr val="241E12"/>
                </a:solidFill>
                <a:highlight>
                  <a:srgbClr val="FFFFFF"/>
                </a:highlight>
                <a:latin typeface="Arial"/>
                <a:ea typeface="Arial"/>
                <a:cs typeface="Arial"/>
                <a:sym typeface="Arial"/>
              </a:rPr>
              <a:t>Link to even more stuff: https://linktr.ee/VEANXIOUS</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