
<file path=[Content_Types].xml><?xml version="1.0" encoding="utf-8"?>
<Types xmlns="http://schemas.openxmlformats.org/package/2006/content-types">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5"/>
  </p:notesMasterIdLst>
  <p:sldIdLst>
    <p:sldId id="256" r:id="rId2"/>
    <p:sldId id="257" r:id="rId3"/>
    <p:sldId id="258" r:id="rId4"/>
  </p:sldIdLst>
  <p:sldSz cx="12192000" cy="6858000"/>
  <p:notesSz cx="6858000" cy="9144000"/>
  <p:embeddedFontLst>
    <p:embeddedFont>
      <p:font typeface="Calibri" panose="020F0502020204030204" pitchFamily="34" charset="0"/>
      <p:regular r:id="rId6"/>
      <p:bold r:id="rId7"/>
      <p:italic r:id="rId8"/>
      <p:boldItalic r:id="rId9"/>
    </p:embeddedFont>
    <p:embeddedFont>
      <p:font typeface="Helvetica Neue" panose="02000503000000020004" pitchFamily="2" charset="0"/>
      <p:regular r:id="rId10"/>
      <p:bold r:id="rId11"/>
      <p:italic r:id="rId12"/>
      <p:boldItalic r:id="rId1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4" roundtripDataSignature="AMtx7mhJEZ/ManW+WeraE8KIwKqGR9yOY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21" d="100"/>
          <a:sy n="121" d="100"/>
        </p:scale>
        <p:origin x="74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font" Target="fonts/font8.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font" Target="fonts/font7.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font" Target="fonts/font6.fntdata"/><Relationship Id="rId5" Type="http://schemas.openxmlformats.org/officeDocument/2006/relationships/notesMaster" Target="notesMasters/notesMaster1.xml"/><Relationship Id="rId15" Type="http://schemas.openxmlformats.org/officeDocument/2006/relationships/presProps" Target="presProps.xml"/><Relationship Id="rId10"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font" Target="fonts/font4.fntdata"/><Relationship Id="rId14"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1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3"/>
          <p:cNvSpPr>
            <a:spLocks noGrp="1"/>
          </p:cNvSpPr>
          <p:nvPr>
            <p:ph type="pic" idx="2"/>
          </p:nvPr>
        </p:nvSpPr>
        <p:spPr>
          <a:xfrm>
            <a:off x="5183188" y="987425"/>
            <a:ext cx="6172200" cy="4873625"/>
          </a:xfrm>
          <a:prstGeom prst="rect">
            <a:avLst/>
          </a:prstGeom>
          <a:noFill/>
          <a:ln>
            <a:noFill/>
          </a:ln>
        </p:spPr>
      </p:sp>
      <p:sp>
        <p:nvSpPr>
          <p:cNvPr id="64" name="Google Shape;64;p1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tinyurl.com/3eueneys"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patreon.com/user?u=86918513"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00000"/>
              <a:buFont typeface="Calibri"/>
              <a:buNone/>
            </a:pPr>
            <a:r>
              <a:rPr lang="en-US" dirty="0"/>
              <a:t>Before doing anything to meds to accommodate, talk to doctor</a:t>
            </a:r>
            <a:endParaRPr dirty="0"/>
          </a:p>
        </p:txBody>
      </p:sp>
      <p:sp>
        <p:nvSpPr>
          <p:cNvPr id="85" name="Google Shape;85;p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lnSpcReduction="10000"/>
          </a:bodyPr>
          <a:lstStyle/>
          <a:p>
            <a:pPr marL="0" lvl="0" indent="0" algn="ctr" rtl="0">
              <a:lnSpc>
                <a:spcPct val="100000"/>
              </a:lnSpc>
              <a:spcBef>
                <a:spcPts val="0"/>
              </a:spcBef>
              <a:spcAft>
                <a:spcPts val="0"/>
              </a:spcAft>
              <a:buClr>
                <a:schemeClr val="dk1"/>
              </a:buClr>
              <a:buSzPts val="1800"/>
              <a:buFont typeface="Arial"/>
              <a:buNone/>
            </a:pPr>
            <a:r>
              <a:rPr lang="en-US" sz="2100"/>
              <a:t>By VeAnxious_Au_Learner</a:t>
            </a:r>
            <a:r>
              <a:rPr lang="en-US" sz="1800"/>
              <a:t> </a:t>
            </a:r>
            <a:endParaRPr sz="1800"/>
          </a:p>
          <a:p>
            <a:pPr marL="0" lvl="0" indent="0" algn="ctr" rtl="0">
              <a:lnSpc>
                <a:spcPct val="100000"/>
              </a:lnSpc>
              <a:spcBef>
                <a:spcPts val="0"/>
              </a:spcBef>
              <a:spcAft>
                <a:spcPts val="0"/>
              </a:spcAft>
              <a:buClr>
                <a:schemeClr val="dk1"/>
              </a:buClr>
              <a:buSzPts val="1800"/>
              <a:buFont typeface="Arial"/>
              <a:buNone/>
            </a:pPr>
            <a:endParaRPr sz="1800"/>
          </a:p>
          <a:p>
            <a:pPr marL="0" lvl="0" indent="0" algn="ctr" rtl="0">
              <a:lnSpc>
                <a:spcPct val="100000"/>
              </a:lnSpc>
              <a:spcBef>
                <a:spcPts val="0"/>
              </a:spcBef>
              <a:spcAft>
                <a:spcPts val="0"/>
              </a:spcAft>
              <a:buClr>
                <a:schemeClr val="dk1"/>
              </a:buClr>
              <a:buSzPts val="1100"/>
              <a:buFont typeface="Arial"/>
              <a:buNone/>
            </a:pPr>
            <a:r>
              <a:rPr lang="en-US" sz="1300">
                <a:latin typeface="Arial"/>
                <a:ea typeface="Arial"/>
                <a:cs typeface="Arial"/>
                <a:sym typeface="Arial"/>
              </a:rPr>
              <a:t>Find other posts on: </a:t>
            </a:r>
            <a:r>
              <a:rPr lang="en-US" sz="1300" u="sng">
                <a:solidFill>
                  <a:schemeClr val="hlink"/>
                </a:solidFill>
                <a:highlight>
                  <a:schemeClr val="lt1"/>
                </a:highlight>
                <a:latin typeface="Arial"/>
                <a:ea typeface="Arial"/>
                <a:cs typeface="Arial"/>
                <a:sym typeface="Arial"/>
                <a:hlinkClick r:id="rId3"/>
              </a:rPr>
              <a:t>https://tinyurl.com/3eueneys</a:t>
            </a:r>
            <a:endParaRPr sz="1300">
              <a:highlight>
                <a:schemeClr val="lt1"/>
              </a:highlight>
              <a:latin typeface="Arial"/>
              <a:ea typeface="Arial"/>
              <a:cs typeface="Arial"/>
              <a:sym typeface="Arial"/>
            </a:endParaRPr>
          </a:p>
          <a:p>
            <a:pPr marL="0" lvl="0" indent="0" algn="ctr" rtl="0">
              <a:lnSpc>
                <a:spcPct val="100000"/>
              </a:lnSpc>
              <a:spcBef>
                <a:spcPts val="0"/>
              </a:spcBef>
              <a:spcAft>
                <a:spcPts val="0"/>
              </a:spcAft>
              <a:buClr>
                <a:schemeClr val="dk1"/>
              </a:buClr>
              <a:buSzPts val="1100"/>
              <a:buFont typeface="Arial"/>
              <a:buNone/>
            </a:pPr>
            <a:endParaRPr sz="1300">
              <a:highlight>
                <a:schemeClr val="lt1"/>
              </a:highlight>
              <a:latin typeface="Arial"/>
              <a:ea typeface="Arial"/>
              <a:cs typeface="Arial"/>
              <a:sym typeface="Arial"/>
            </a:endParaRPr>
          </a:p>
          <a:p>
            <a:pPr marL="0" lvl="0" indent="0" algn="ctr" rtl="0">
              <a:spcBef>
                <a:spcPts val="0"/>
              </a:spcBef>
              <a:spcAft>
                <a:spcPts val="0"/>
              </a:spcAft>
              <a:buClr>
                <a:schemeClr val="dk1"/>
              </a:buClr>
              <a:buSzPts val="1100"/>
              <a:buFont typeface="Arial"/>
              <a:buNone/>
            </a:pPr>
            <a:r>
              <a:rPr lang="en-US" sz="1500">
                <a:solidFill>
                  <a:srgbClr val="241E12"/>
                </a:solidFill>
                <a:highlight>
                  <a:schemeClr val="lt1"/>
                </a:highlight>
                <a:latin typeface="Arial"/>
                <a:ea typeface="Arial"/>
                <a:cs typeface="Arial"/>
                <a:sym typeface="Arial"/>
              </a:rPr>
              <a:t>Patreon: </a:t>
            </a:r>
            <a:r>
              <a:rPr lang="en-US" sz="1300">
                <a:solidFill>
                  <a:srgbClr val="241E12"/>
                </a:solidFill>
                <a:highlight>
                  <a:schemeClr val="lt1"/>
                </a:highlight>
                <a:latin typeface="Arial"/>
                <a:ea typeface="Arial"/>
                <a:cs typeface="Arial"/>
                <a:sym typeface="Arial"/>
              </a:rPr>
              <a:t>http://</a:t>
            </a:r>
            <a:r>
              <a:rPr lang="en-US" sz="1300" u="sng">
                <a:solidFill>
                  <a:schemeClr val="hlink"/>
                </a:solidFill>
                <a:latin typeface="Arial"/>
                <a:ea typeface="Arial"/>
                <a:cs typeface="Arial"/>
                <a:sym typeface="Arial"/>
                <a:hlinkClick r:id="rId4"/>
              </a:rPr>
              <a:t>patreon.com/user?u=86918513</a:t>
            </a:r>
            <a:r>
              <a:rPr lang="en-US" sz="1300">
                <a:solidFill>
                  <a:srgbClr val="241E12"/>
                </a:solidFill>
                <a:highlight>
                  <a:schemeClr val="lt1"/>
                </a:highlight>
                <a:latin typeface="Arial"/>
                <a:ea typeface="Arial"/>
                <a:cs typeface="Arial"/>
                <a:sym typeface="Arial"/>
              </a:rPr>
              <a:t> </a:t>
            </a:r>
            <a:r>
              <a:rPr lang="en-US" sz="1500">
                <a:solidFill>
                  <a:srgbClr val="241E12"/>
                </a:solidFill>
                <a:highlight>
                  <a:schemeClr val="lt1"/>
                </a:highlight>
                <a:latin typeface="Arial"/>
                <a:ea typeface="Arial"/>
                <a:cs typeface="Arial"/>
                <a:sym typeface="Arial"/>
              </a:rPr>
              <a:t>Venmo: gad-licht-1</a:t>
            </a:r>
            <a:endParaRPr sz="1500">
              <a:solidFill>
                <a:srgbClr val="241E12"/>
              </a:solidFill>
              <a:highlight>
                <a:schemeClr val="lt1"/>
              </a:highlight>
              <a:latin typeface="Arial"/>
              <a:ea typeface="Arial"/>
              <a:cs typeface="Arial"/>
              <a:sym typeface="Arial"/>
            </a:endParaRPr>
          </a:p>
          <a:p>
            <a:pPr marL="0" lvl="0" indent="0" algn="ctr" rtl="0">
              <a:spcBef>
                <a:spcPts val="0"/>
              </a:spcBef>
              <a:spcAft>
                <a:spcPts val="0"/>
              </a:spcAft>
              <a:buClr>
                <a:schemeClr val="dk1"/>
              </a:buClr>
              <a:buSzPts val="1100"/>
              <a:buFont typeface="Arial"/>
              <a:buNone/>
            </a:pPr>
            <a:endParaRPr sz="1500">
              <a:solidFill>
                <a:srgbClr val="241E12"/>
              </a:solidFill>
              <a:highlight>
                <a:schemeClr val="lt1"/>
              </a:highlight>
              <a:latin typeface="Arial"/>
              <a:ea typeface="Arial"/>
              <a:cs typeface="Arial"/>
              <a:sym typeface="Arial"/>
            </a:endParaRPr>
          </a:p>
          <a:p>
            <a:pPr marL="0" lvl="0" indent="0" algn="ctr" rtl="0">
              <a:spcBef>
                <a:spcPts val="0"/>
              </a:spcBef>
              <a:spcAft>
                <a:spcPts val="0"/>
              </a:spcAft>
              <a:buClr>
                <a:schemeClr val="dk1"/>
              </a:buClr>
              <a:buSzPts val="1100"/>
              <a:buFont typeface="Arial"/>
              <a:buNone/>
            </a:pPr>
            <a:r>
              <a:rPr lang="en-US" sz="1500">
                <a:solidFill>
                  <a:srgbClr val="241E12"/>
                </a:solidFill>
                <a:highlight>
                  <a:schemeClr val="lt1"/>
                </a:highlight>
                <a:latin typeface="Arial"/>
                <a:ea typeface="Arial"/>
                <a:cs typeface="Arial"/>
                <a:sym typeface="Arial"/>
              </a:rPr>
              <a:t>Link to even more stuff: https://linktr.ee/VEANXIOUS</a:t>
            </a:r>
            <a:endParaRPr sz="1300">
              <a:latin typeface="Helvetica Neue"/>
              <a:ea typeface="Helvetica Neue"/>
              <a:cs typeface="Helvetica Neue"/>
              <a:sym typeface="Helvetica Neue"/>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Pills</a:t>
            </a:r>
            <a:endParaRPr/>
          </a:p>
        </p:txBody>
      </p:sp>
      <p:sp>
        <p:nvSpPr>
          <p:cNvPr id="91" name="Google Shape;91;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90000"/>
              </a:lnSpc>
              <a:spcBef>
                <a:spcPts val="0"/>
              </a:spcBef>
              <a:spcAft>
                <a:spcPts val="0"/>
              </a:spcAft>
              <a:buClr>
                <a:schemeClr val="dk1"/>
              </a:buClr>
              <a:buSzPts val="2800"/>
              <a:buChar char="•"/>
            </a:pPr>
            <a:r>
              <a:rPr lang="en-US" dirty="0"/>
              <a:t>Crushed pills could be safe, or deadly because it more rapidly absorbed by body or less effective or could be destroyed more by digestion or mixture</a:t>
            </a:r>
            <a:endParaRPr dirty="0"/>
          </a:p>
          <a:p>
            <a:pPr marL="228600" lvl="0" indent="-228600" algn="l" rtl="0">
              <a:lnSpc>
                <a:spcPct val="90000"/>
              </a:lnSpc>
              <a:spcBef>
                <a:spcPts val="1000"/>
              </a:spcBef>
              <a:spcAft>
                <a:spcPts val="0"/>
              </a:spcAft>
              <a:buClr>
                <a:schemeClr val="dk1"/>
              </a:buClr>
              <a:buSzPts val="2800"/>
              <a:buChar char="•"/>
            </a:pPr>
            <a:r>
              <a:rPr lang="en-US" dirty="0"/>
              <a:t>Liquids, etc. could dissolve pills faster messing them up like crushing them, or could react with pill or change digestion</a:t>
            </a:r>
            <a:endParaRPr dirty="0"/>
          </a:p>
          <a:p>
            <a:pPr marL="228600" lvl="0" indent="-228600" algn="l" rtl="0">
              <a:lnSpc>
                <a:spcPct val="90000"/>
              </a:lnSpc>
              <a:spcBef>
                <a:spcPts val="1000"/>
              </a:spcBef>
              <a:spcAft>
                <a:spcPts val="0"/>
              </a:spcAft>
              <a:buClr>
                <a:schemeClr val="dk1"/>
              </a:buClr>
              <a:buSzPts val="2800"/>
              <a:buChar char="•"/>
            </a:pPr>
            <a:r>
              <a:rPr lang="en-US" dirty="0"/>
              <a:t>Mixing it up with food could slower absorption, change it, or you could end up crushing while eating</a:t>
            </a:r>
            <a:endParaRPr dirty="0"/>
          </a:p>
          <a:p>
            <a:pPr marL="228600" lvl="0" indent="-228600" algn="l" rtl="0">
              <a:lnSpc>
                <a:spcPct val="90000"/>
              </a:lnSpc>
              <a:spcBef>
                <a:spcPts val="1000"/>
              </a:spcBef>
              <a:spcAft>
                <a:spcPts val="0"/>
              </a:spcAft>
              <a:buClr>
                <a:schemeClr val="dk1"/>
              </a:buClr>
              <a:buSzPts val="2800"/>
              <a:buChar char="•"/>
            </a:pPr>
            <a:r>
              <a:rPr lang="en-US" dirty="0"/>
              <a:t>Just some examples.</a:t>
            </a:r>
            <a:endParaRPr dirty="0"/>
          </a:p>
          <a:p>
            <a:pPr marL="228600" lvl="0" indent="-228600" algn="l" rtl="0">
              <a:lnSpc>
                <a:spcPct val="90000"/>
              </a:lnSpc>
              <a:spcBef>
                <a:spcPts val="1000"/>
              </a:spcBef>
              <a:spcAft>
                <a:spcPts val="0"/>
              </a:spcAft>
              <a:buClr>
                <a:schemeClr val="dk1"/>
              </a:buClr>
              <a:buSzPts val="2800"/>
              <a:buChar char="•"/>
            </a:pPr>
            <a:r>
              <a:rPr lang="en-US" dirty="0"/>
              <a:t>BUT… DOCTOR MIGHT KNOW FOR THAT MEDICATION SPECIFICALLY IF ITS SAFE BETTER ALTERNATIVE FOR YOU IN </a:t>
            </a:r>
            <a:r>
              <a:rPr lang="en-US"/>
              <a:t>TASTE TEXTURE </a:t>
            </a:r>
            <a:r>
              <a:rPr lang="en-US" dirty="0"/>
              <a:t>ETC</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t>Skip a dose? Don’t have right?</a:t>
            </a:r>
            <a:endParaRPr dirty="0"/>
          </a:p>
        </p:txBody>
      </p:sp>
      <p:sp>
        <p:nvSpPr>
          <p:cNvPr id="97" name="Google Shape;97;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dirty="0"/>
              <a:t>Taking more could lead to overdose!!</a:t>
            </a:r>
            <a:endParaRPr dirty="0"/>
          </a:p>
          <a:p>
            <a:pPr marL="228600" lvl="0" indent="-228600" algn="l" rtl="0">
              <a:lnSpc>
                <a:spcPct val="90000"/>
              </a:lnSpc>
              <a:spcBef>
                <a:spcPts val="1000"/>
              </a:spcBef>
              <a:spcAft>
                <a:spcPts val="0"/>
              </a:spcAft>
              <a:buClr>
                <a:schemeClr val="dk1"/>
              </a:buClr>
              <a:buSzPts val="2800"/>
              <a:buChar char="•"/>
            </a:pPr>
            <a:r>
              <a:rPr lang="en-US" dirty="0"/>
              <a:t>Other forms of same “med” might have different inactive ingredients and more that change absorption rates, etc. leading to different effects on you, like not all insulin the same and wrong type can kill you</a:t>
            </a:r>
            <a:endParaRPr dirty="0"/>
          </a:p>
          <a:p>
            <a:pPr marL="228600" lvl="0" indent="-228600" algn="l" rtl="0">
              <a:lnSpc>
                <a:spcPct val="90000"/>
              </a:lnSpc>
              <a:spcBef>
                <a:spcPts val="1000"/>
              </a:spcBef>
              <a:spcAft>
                <a:spcPts val="0"/>
              </a:spcAft>
              <a:buClr>
                <a:schemeClr val="dk1"/>
              </a:buClr>
              <a:buSzPts val="2800"/>
              <a:buChar char="•"/>
            </a:pPr>
            <a:r>
              <a:rPr lang="en-US" dirty="0"/>
              <a:t>AGAIN TALK TO A DOCTOR</a:t>
            </a:r>
            <a:endParaRPr dirty="0"/>
          </a:p>
          <a:p>
            <a:pPr marL="228600" lvl="0" indent="-50800" algn="l" rtl="0">
              <a:lnSpc>
                <a:spcPct val="90000"/>
              </a:lnSpc>
              <a:spcBef>
                <a:spcPts val="1000"/>
              </a:spcBef>
              <a:spcAft>
                <a:spcPts val="0"/>
              </a:spcAft>
              <a:buClr>
                <a:schemeClr val="dk1"/>
              </a:buClr>
              <a:buSzPts val="2800"/>
              <a:buNone/>
            </a:pPr>
            <a:endParaRPr dirty="0"/>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213</Words>
  <Application>Microsoft Macintosh PowerPoint</Application>
  <PresentationFormat>Widescreen</PresentationFormat>
  <Paragraphs>18</Paragraphs>
  <Slides>3</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Helvetica Neue</vt:lpstr>
      <vt:lpstr>Arial</vt:lpstr>
      <vt:lpstr>Calibri</vt:lpstr>
      <vt:lpstr>Office Theme</vt:lpstr>
      <vt:lpstr>Before doing anything to meds to accommodate, talk to doctor</vt:lpstr>
      <vt:lpstr>Pills</vt:lpstr>
      <vt:lpstr>Skip a dose? Don’t have right?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Before doing anything to meds to accommodate, talk to doctor</dc:title>
  <dc:creator>Gad Licht</dc:creator>
  <cp:lastModifiedBy>Gad Licht</cp:lastModifiedBy>
  <cp:revision>1</cp:revision>
  <dcterms:created xsi:type="dcterms:W3CDTF">2021-10-16T04:35:49Z</dcterms:created>
  <dcterms:modified xsi:type="dcterms:W3CDTF">2023-01-22T04:04:56Z</dcterms:modified>
</cp:coreProperties>
</file>