
<file path=[Content_Types].xml><?xml version="1.0" encoding="utf-8"?>
<Types xmlns="http://schemas.openxmlformats.org/package/2006/content-types">
  <Default ContentType="application/xml" Extension="xml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2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binary" PartName="/ppt/metadata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notesMaster+xml" PartName="/ppt/notesMasters/notesMaster1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</Types>
</file>

<file path=_rels/.rels><?xml version="1.0" encoding="UTF-8" standalone="yes"?>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48" r:id="rId3"/>
  </p:sldMasterIdLst>
  <p:notesMasterIdLst>
    <p:notesMasterId r:id="rId4"/>
  </p:notesMasterIdLst>
  <p:sldIdLst>
    <p:sldId id="256" r:id="rId5"/>
    <p:sldId id="257" r:id="rId6"/>
    <p:sldId id="258" r:id="rId7"/>
  </p:sldIdLst>
  <p:sldSz cy="6858000" cx="12192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http://customooxmlschemas.google.com/">
      <go:slidesCustomData xmlns:go="http://customooxmlschemas.google.com/" r:id="rId8" roundtripDataSignature="AMtx7mhEq2vHF4mor5zKkdRYbbunKyoVbg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_rels/presentation.xml.rels><?xml version="1.0" encoding="UTF-8" standalone="yes"?><Relationships xmlns="http://schemas.openxmlformats.org/package/2006/relationships"><Relationship Id="rId1" Type="http://schemas.openxmlformats.org/officeDocument/2006/relationships/theme" Target="theme/theme2.xml"/><Relationship Id="rId2" Type="http://schemas.openxmlformats.org/officeDocument/2006/relationships/presProps" Target="presProps.xml"/><Relationship Id="rId3" Type="http://schemas.openxmlformats.org/officeDocument/2006/relationships/slideMaster" Target="slideMasters/slideMaster1.xml"/><Relationship Id="rId4" Type="http://schemas.openxmlformats.org/officeDocument/2006/relationships/notesMaster" Target="notesMasters/notesMaster1.xml"/><Relationship Id="rId5" Type="http://schemas.openxmlformats.org/officeDocument/2006/relationships/slide" Target="slides/slide1.xml"/><Relationship Id="rId6" Type="http://schemas.openxmlformats.org/officeDocument/2006/relationships/slide" Target="slides/slide2.xml"/><Relationship Id="rId7" Type="http://schemas.openxmlformats.org/officeDocument/2006/relationships/slide" Target="slides/slide3.xml"/><Relationship Id="rId8" Type="http://customschemas.google.com/relationships/presentationmetadata" Target="metadata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0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2" name="Google Shape;82;p1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6" name="Shape 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Google Shape;87;p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8" name="Google Shape;88;p2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2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Google Shape;93;p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4" name="Google Shape;94;p3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1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5"/>
          <p:cNvSpPr txBox="1"/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" name="Google Shape;13;p5"/>
          <p:cNvSpPr txBox="1"/>
          <p:nvPr>
            <p:ph idx="1" type="subTitle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/>
        </p:txBody>
      </p:sp>
      <p:sp>
        <p:nvSpPr>
          <p:cNvPr id="14" name="Google Shape;14;p5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5" name="Google Shape;15;p5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6" name="Google Shape;16;p5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ontent" type="obj">
  <p:cSld name="OBJECT">
    <p:spTree>
      <p:nvGrpSpPr>
        <p:cNvPr id="17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6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9" name="Google Shape;19;p6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20" name="Google Shape;20;p6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1" name="Google Shape;21;p6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2" name="Google Shape;22;p6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23" name="Shape 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Google Shape;24;p7"/>
          <p:cNvSpPr txBox="1"/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5" name="Google Shape;25;p7"/>
          <p:cNvSpPr txBox="1"/>
          <p:nvPr>
            <p:ph idx="1" type="body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 sz="2400">
                <a:solidFill>
                  <a:srgbClr val="888888"/>
                </a:solidFill>
              </a:defRPr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26" name="Google Shape;26;p7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7" name="Google Shape;27;p7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8" name="Google Shape;28;p7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wo Content" type="twoObj">
  <p:cSld name="TWO_OBJECTS">
    <p:spTree>
      <p:nvGrpSpPr>
        <p:cNvPr id="29" name="Shape 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Google Shape;30;p8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1" name="Google Shape;31;p8"/>
          <p:cNvSpPr txBox="1"/>
          <p:nvPr>
            <p:ph idx="1" type="body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32" name="Google Shape;32;p8"/>
          <p:cNvSpPr txBox="1"/>
          <p:nvPr>
            <p:ph idx="2" type="body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33" name="Google Shape;33;p8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4" name="Google Shape;34;p8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5" name="Google Shape;35;p8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mparison" type="twoTxTwoObj">
  <p:cSld name="TWO_OBJECTS_WITH_TEXT">
    <p:spTree>
      <p:nvGrpSpPr>
        <p:cNvPr id="36" name="Shape 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Google Shape;37;p9"/>
          <p:cNvSpPr txBox="1"/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8" name="Google Shape;38;p9"/>
          <p:cNvSpPr txBox="1"/>
          <p:nvPr>
            <p:ph idx="1" type="body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3" type="body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41" name="Google Shape;41;p9"/>
          <p:cNvSpPr txBox="1"/>
          <p:nvPr>
            <p:ph idx="4" type="body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2" name="Google Shape;42;p9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3" name="Google Shape;43;p9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4" name="Google Shape;44;p9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45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Google Shape;46;p10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7" name="Google Shape;47;p10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8" name="Google Shape;48;p10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9" name="Google Shape;49;p10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11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2" name="Google Shape;52;p11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3" name="Google Shape;53;p11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ntent with Caption" type="objTx">
  <p:cSld name="OBJECT_WITH_CAPTION_TEXT">
    <p:spTree>
      <p:nvGrpSpPr>
        <p:cNvPr id="54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12"/>
          <p:cNvSpPr txBox="1"/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6" name="Google Shape;56;p12"/>
          <p:cNvSpPr txBox="1"/>
          <p:nvPr>
            <p:ph idx="1" type="body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indent="-4064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indent="-3810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indent="-355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indent="-355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indent="-355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indent="-355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indent="-355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indent="-355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/>
        </p:txBody>
      </p:sp>
      <p:sp>
        <p:nvSpPr>
          <p:cNvPr id="57" name="Google Shape;57;p12"/>
          <p:cNvSpPr txBox="1"/>
          <p:nvPr>
            <p:ph idx="2" type="body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58" name="Google Shape;58;p12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9" name="Google Shape;59;p12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0" name="Google Shape;60;p12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Picture with Caption" type="picTx">
  <p:cSld name="PICTURE_WITH_CAPTION_TEXT">
    <p:spTree>
      <p:nvGrpSpPr>
        <p:cNvPr id="6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13"/>
          <p:cNvSpPr txBox="1"/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3" name="Google Shape;63;p13"/>
          <p:cNvSpPr/>
          <p:nvPr>
            <p:ph idx="2" type="pic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</p:sp>
      <p:sp>
        <p:nvSpPr>
          <p:cNvPr id="64" name="Google Shape;64;p13"/>
          <p:cNvSpPr txBox="1"/>
          <p:nvPr>
            <p:ph idx="1" type="body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65" name="Google Shape;65;p13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6" name="Google Shape;66;p13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7" name="Google Shape;67;p13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Vertical Text" type="vertTx">
  <p:cSld name="VERTICAL_TEXT">
    <p:spTree>
      <p:nvGrpSpPr>
        <p:cNvPr id="68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14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0" name="Google Shape;70;p14"/>
          <p:cNvSpPr txBox="1"/>
          <p:nvPr>
            <p:ph idx="1" type="body"/>
          </p:nvPr>
        </p:nvSpPr>
        <p:spPr>
          <a:xfrm rot="5400000">
            <a:off x="3920331" y="-1256506"/>
            <a:ext cx="4351338" cy="10515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1" name="Google Shape;71;p14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2" name="Google Shape;72;p14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3" name="Google Shape;73;p14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Vertical Title and Text" type="vertTitleAndTx">
  <p:cSld name="VERTICAL_TITLE_AND_VERTICAL_TEXT">
    <p:spTree>
      <p:nvGrpSpPr>
        <p:cNvPr id="74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15"/>
          <p:cNvSpPr txBox="1"/>
          <p:nvPr>
            <p:ph type="title"/>
          </p:nvPr>
        </p:nvSpPr>
        <p:spPr>
          <a:xfrm rot="5400000">
            <a:off x="7133431" y="1956594"/>
            <a:ext cx="5811838" cy="2628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6" name="Google Shape;76;p15"/>
          <p:cNvSpPr txBox="1"/>
          <p:nvPr>
            <p:ph idx="1" type="body"/>
          </p:nvPr>
        </p:nvSpPr>
        <p:spPr>
          <a:xfrm rot="5400000">
            <a:off x="1799431" y="-596106"/>
            <a:ext cx="5811838" cy="7734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7" name="Google Shape;77;p15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8" name="Google Shape;78;p15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9" name="Google Shape;79;p15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4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7" name="Google Shape;7;p4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810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55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429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429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" name="Google Shape;8;p4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9" name="Google Shape;9;p4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0" name="Google Shape;10;p4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hyperlink" Target="https://tinyurl.com/3eueneys" TargetMode="External"/><Relationship Id="rId4" Type="http://schemas.openxmlformats.org/officeDocument/2006/relationships/hyperlink" Target="http://patreon.com/user?u=86918513" TargetMode="Externa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3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p1"/>
          <p:cNvSpPr txBox="1"/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 fontScale="90000"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Calibri"/>
              <a:buNone/>
            </a:pPr>
            <a:r>
              <a:rPr lang="en-US"/>
              <a:t>WHY CREDITING PEOPLE IMPORTANT w/ unconscious bias</a:t>
            </a:r>
            <a:endParaRPr/>
          </a:p>
        </p:txBody>
      </p:sp>
      <p:sp>
        <p:nvSpPr>
          <p:cNvPr id="85" name="Google Shape;85;p1"/>
          <p:cNvSpPr txBox="1"/>
          <p:nvPr/>
        </p:nvSpPr>
        <p:spPr>
          <a:xfrm>
            <a:off x="1524000" y="3602038"/>
            <a:ext cx="9144000" cy="1655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 lnSpcReduction="10000"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1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By VeAnxious_Au_Learner</a:t>
            </a:r>
            <a:r>
              <a:rPr lang="en-US"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300">
                <a:solidFill>
                  <a:srgbClr val="000000"/>
                </a:solidFill>
              </a:rPr>
              <a:t>Find other posts on: </a:t>
            </a:r>
            <a:r>
              <a:rPr lang="en-US" sz="1300" u="sng">
                <a:solidFill>
                  <a:srgbClr val="0563C1"/>
                </a:solidFill>
                <a:highlight>
                  <a:srgbClr val="FFFFFF"/>
                </a:highlight>
                <a:hlinkClick r:id="rId3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https://tinyurl.com/3eueneys</a:t>
            </a:r>
            <a:endParaRPr sz="1300">
              <a:solidFill>
                <a:srgbClr val="000000"/>
              </a:solidFill>
              <a:highlight>
                <a:srgbClr val="FFFFFF"/>
              </a:highlight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300">
              <a:solidFill>
                <a:srgbClr val="000000"/>
              </a:solidFill>
              <a:highlight>
                <a:srgbClr val="FFFFFF"/>
              </a:highlight>
            </a:endParaRPr>
          </a:p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300">
                <a:solidFill>
                  <a:srgbClr val="241E12"/>
                </a:solidFill>
                <a:highlight>
                  <a:srgbClr val="FFFFFF"/>
                </a:highlight>
              </a:rPr>
              <a:t>Patreon: http://</a:t>
            </a:r>
            <a:r>
              <a:rPr lang="en-US" sz="1300" u="sng">
                <a:solidFill>
                  <a:srgbClr val="0563C1"/>
                </a:solidFill>
                <a:hlinkClick r:id="rId4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patreon.com/user?u=86918513</a:t>
            </a:r>
            <a:r>
              <a:rPr lang="en-US" sz="1300">
                <a:solidFill>
                  <a:srgbClr val="241E12"/>
                </a:solidFill>
                <a:highlight>
                  <a:srgbClr val="FFFFFF"/>
                </a:highlight>
              </a:rPr>
              <a:t> Venmo: gad-licht-1</a:t>
            </a:r>
            <a:endParaRPr sz="1300">
              <a:solidFill>
                <a:srgbClr val="241E12"/>
              </a:solidFill>
              <a:highlight>
                <a:srgbClr val="FFFFFF"/>
              </a:highlight>
            </a:endParaRPr>
          </a:p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300">
              <a:solidFill>
                <a:srgbClr val="241E12"/>
              </a:solidFill>
              <a:highlight>
                <a:srgbClr val="FFFFFF"/>
              </a:highlight>
            </a:endParaRPr>
          </a:p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300">
                <a:solidFill>
                  <a:srgbClr val="241E12"/>
                </a:solidFill>
                <a:highlight>
                  <a:srgbClr val="FFFFFF"/>
                </a:highlight>
              </a:rPr>
              <a:t>Link to even more stuff: https://linktr.ee/VEANXIOUS</a:t>
            </a:r>
            <a:endParaRPr sz="24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9" name="Shape 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Google Shape;90;p2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</a:pPr>
            <a:r>
              <a:rPr lang="en-US"/>
              <a:t>Unconscious Bias</a:t>
            </a:r>
            <a:endParaRPr/>
          </a:p>
        </p:txBody>
      </p:sp>
      <p:sp>
        <p:nvSpPr>
          <p:cNvPr id="91" name="Google Shape;91;p2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228600" lvl="0" marL="2286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</a:pPr>
            <a:r>
              <a:rPr lang="en-US"/>
              <a:t>When we don’t credit people, we often get mental images of who made it, which are often unconscious bias appears and furthers it</a:t>
            </a:r>
            <a:endParaRPr/>
          </a:p>
          <a:p>
            <a:pPr indent="-228600" lvl="0" marL="2286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</a:pPr>
            <a:r>
              <a:rPr lang="en-US"/>
              <a:t>People that self-promote etc., most and have biggest platforms or seen most often privileged</a:t>
            </a:r>
            <a:endParaRPr/>
          </a:p>
          <a:p>
            <a:pPr indent="-228600" lvl="0" marL="2286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</a:pPr>
            <a:r>
              <a:rPr lang="en-US"/>
              <a:t>Teaches humbleness and thankfulness for others</a:t>
            </a:r>
            <a:endParaRPr/>
          </a:p>
          <a:p>
            <a:pPr indent="-228600" lvl="0" marL="2286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</a:pPr>
            <a:r>
              <a:rPr lang="en-US"/>
              <a:t>Teaches you and others where too look for stuff</a:t>
            </a:r>
            <a:endParaRPr/>
          </a:p>
          <a:p>
            <a:pPr indent="-228600" lvl="0" marL="2286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</a:pPr>
            <a:r>
              <a:rPr lang="en-US"/>
              <a:t>We teach others to do same</a:t>
            </a:r>
            <a:endParaRPr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5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Google Shape;96;p3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</a:pPr>
            <a:r>
              <a:rPr lang="en-US"/>
              <a:t>Obvious reasons</a:t>
            </a:r>
            <a:endParaRPr/>
          </a:p>
        </p:txBody>
      </p:sp>
      <p:sp>
        <p:nvSpPr>
          <p:cNvPr id="97" name="Google Shape;97;p3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228600" lvl="0" marL="2286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</a:pPr>
            <a:r>
              <a:rPr lang="en-US"/>
              <a:t>Helps people make a living</a:t>
            </a:r>
            <a:endParaRPr/>
          </a:p>
          <a:p>
            <a:pPr indent="-228600" lvl="0" marL="2286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</a:pPr>
            <a:r>
              <a:rPr lang="en-US"/>
              <a:t>Makes person feel good and seen</a:t>
            </a:r>
            <a:endParaRP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2021-11-08T02:34:46Z</dcterms:created>
  <dc:creator>Gad Licht</dc:creator>
</cp:coreProperties>
</file>