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0" Type="http://schemas.openxmlformats.org/officeDocument/2006/relationships/slide" Target="slides/slide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dc66c3de1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dc66c3de1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dc66c3de1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1dc66c3de1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dc66c3de1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dc66c3de1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1dc66c3de1e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1dc66c3de1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Echolalia/Scripting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Echolalia and scripting: what is it? why?</a:t>
            </a:r>
            <a:endParaRPr/>
          </a:p>
        </p:txBody>
      </p:sp>
      <p:sp>
        <p:nvSpPr>
          <p:cNvPr id="66" name="Google Shape;66;p15"/>
          <p:cNvSpPr txBox="1"/>
          <p:nvPr>
            <p:ph idx="1" type="body"/>
          </p:nvPr>
        </p:nvSpPr>
        <p:spPr>
          <a:xfrm>
            <a:off x="162775" y="1152475"/>
            <a:ext cx="8911500" cy="3416400"/>
          </a:xfrm>
          <a:prstGeom prst="rect">
            <a:avLst/>
          </a:prstGeom>
        </p:spPr>
        <p:txBody>
          <a:bodyPr anchorCtr="0" anchor="t" bIns="91425" lIns="91425" spcFirstLastPara="1" rIns="91425" wrap="square" tIns="91425">
            <a:noAutofit/>
          </a:bodyPr>
          <a:lstStyle/>
          <a:p>
            <a:pPr indent="-333375" lvl="0" marL="457200" rtl="0" algn="l">
              <a:spcBef>
                <a:spcPts val="0"/>
              </a:spcBef>
              <a:spcAft>
                <a:spcPts val="0"/>
              </a:spcAft>
              <a:buSzPts val="1650"/>
              <a:buChar char="●"/>
            </a:pPr>
            <a:r>
              <a:rPr lang="en" sz="1650"/>
              <a:t>Echolalia is repeating sounds or phrases we do that just been said, scripting is </a:t>
            </a:r>
            <a:r>
              <a:rPr lang="en" sz="1650"/>
              <a:t>repeating</a:t>
            </a:r>
            <a:r>
              <a:rPr lang="en" sz="1650"/>
              <a:t> of </a:t>
            </a:r>
            <a:r>
              <a:rPr lang="en" sz="1650"/>
              <a:t>sounds or phrases </a:t>
            </a:r>
            <a:endParaRPr sz="1650"/>
          </a:p>
          <a:p>
            <a:pPr indent="-333375" lvl="0" marL="457200" rtl="0" algn="l">
              <a:spcBef>
                <a:spcPts val="0"/>
              </a:spcBef>
              <a:spcAft>
                <a:spcPts val="0"/>
              </a:spcAft>
              <a:buSzPts val="1650"/>
              <a:buChar char="●"/>
            </a:pPr>
            <a:r>
              <a:rPr lang="en" sz="1650"/>
              <a:t>It</a:t>
            </a:r>
            <a:r>
              <a:rPr lang="en" sz="1650"/>
              <a:t> can be way we express ourselves bc when we repeat it can be more than just repeating words it can be away of bringing up emotions we felt while watching were quote came from etc it, things from memories, if it sounds a certain way to us (pleasing maybe) it can also bring up emotions, etc. that way too</a:t>
            </a:r>
            <a:endParaRPr sz="1650"/>
          </a:p>
          <a:p>
            <a:pPr indent="-333375" lvl="0" marL="457200" rtl="0" algn="l">
              <a:spcBef>
                <a:spcPts val="0"/>
              </a:spcBef>
              <a:spcAft>
                <a:spcPts val="0"/>
              </a:spcAft>
              <a:buSzPts val="1650"/>
              <a:buChar char="●"/>
            </a:pPr>
            <a:r>
              <a:rPr lang="en" sz="1650"/>
              <a:t>Ex. or analogy is you might repeat quotes or phrases with friends or community, and it means beyond simple words you say but also references emotions memories etc</a:t>
            </a:r>
            <a:endParaRPr sz="1650"/>
          </a:p>
          <a:p>
            <a:pPr indent="-333375" lvl="0" marL="457200" rtl="0" algn="l">
              <a:spcBef>
                <a:spcPts val="0"/>
              </a:spcBef>
              <a:spcAft>
                <a:spcPts val="0"/>
              </a:spcAft>
              <a:buSzPts val="1650"/>
              <a:buChar char="●"/>
            </a:pPr>
            <a:r>
              <a:rPr lang="en" sz="1650"/>
              <a:t>It can also make communication easier allowing us to </a:t>
            </a:r>
            <a:r>
              <a:rPr lang="en" sz="1650"/>
              <a:t>conveyor</a:t>
            </a:r>
            <a:r>
              <a:rPr lang="en" sz="1650"/>
              <a:t> more</a:t>
            </a:r>
            <a:endParaRPr sz="1650"/>
          </a:p>
          <a:p>
            <a:pPr indent="-333375" lvl="0" marL="457200" rtl="0" algn="l">
              <a:spcBef>
                <a:spcPts val="0"/>
              </a:spcBef>
              <a:spcAft>
                <a:spcPts val="0"/>
              </a:spcAft>
              <a:buSzPts val="1650"/>
              <a:buChar char="●"/>
            </a:pPr>
            <a:r>
              <a:rPr lang="en" sz="1650"/>
              <a:t>Other times we do it to process emotions sounds or to try to calm down</a:t>
            </a:r>
            <a:endParaRPr sz="1650"/>
          </a:p>
          <a:p>
            <a:pPr indent="-333375" lvl="0" marL="457200" rtl="0" algn="l">
              <a:spcBef>
                <a:spcPts val="0"/>
              </a:spcBef>
              <a:spcAft>
                <a:spcPts val="0"/>
              </a:spcAft>
              <a:buSzPts val="1650"/>
              <a:buChar char="●"/>
            </a:pPr>
            <a:r>
              <a:rPr lang="en" sz="1650"/>
              <a:t>This can come out when we focus a lot on something as way of focusing, when we tired we lose filter, feel overwhelmed and do it to try to process stuff (sometimes unsuccessful we are overwhelmed), or bc we are emotional (it can be good or bad)</a:t>
            </a:r>
            <a:endParaRPr sz="165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Details</a:t>
            </a:r>
            <a:endParaRPr/>
          </a:p>
        </p:txBody>
      </p:sp>
      <p:sp>
        <p:nvSpPr>
          <p:cNvPr id="72" name="Google Shape;72;p16"/>
          <p:cNvSpPr txBox="1"/>
          <p:nvPr>
            <p:ph idx="1" type="body"/>
          </p:nvPr>
        </p:nvSpPr>
        <p:spPr>
          <a:xfrm>
            <a:off x="0" y="1152475"/>
            <a:ext cx="9058200" cy="3416400"/>
          </a:xfrm>
          <a:prstGeom prst="rect">
            <a:avLst/>
          </a:prstGeom>
        </p:spPr>
        <p:txBody>
          <a:bodyPr anchorCtr="0" anchor="t" bIns="91425" lIns="91425" spcFirstLastPara="1" rIns="91425" wrap="square" tIns="91425">
            <a:noAutofit/>
          </a:bodyPr>
          <a:lstStyle/>
          <a:p>
            <a:pPr indent="-333375" lvl="0" marL="457200" rtl="0" algn="l">
              <a:lnSpc>
                <a:spcPct val="95000"/>
              </a:lnSpc>
              <a:spcBef>
                <a:spcPts val="0"/>
              </a:spcBef>
              <a:spcAft>
                <a:spcPts val="0"/>
              </a:spcAft>
              <a:buSzPts val="1650"/>
              <a:buChar char="●"/>
            </a:pPr>
            <a:r>
              <a:rPr lang="en" sz="1650"/>
              <a:t>None of this is bad or should be changed really or can be, it helps us process so if we dont we just shut down more </a:t>
            </a:r>
            <a:endParaRPr sz="1650"/>
          </a:p>
          <a:p>
            <a:pPr indent="-333375" lvl="0" marL="457200" rtl="0" algn="l">
              <a:lnSpc>
                <a:spcPct val="95000"/>
              </a:lnSpc>
              <a:spcBef>
                <a:spcPts val="0"/>
              </a:spcBef>
              <a:spcAft>
                <a:spcPts val="0"/>
              </a:spcAft>
              <a:buSzPts val="1650"/>
              <a:buChar char="●"/>
            </a:pPr>
            <a:r>
              <a:rPr lang="en" sz="1650"/>
              <a:t>It can be sign of distress in which case you should focus on de stressing or getting out if there something bc we can’t control it really and superseding it often makes it come out in other ways </a:t>
            </a:r>
            <a:endParaRPr sz="1650"/>
          </a:p>
          <a:p>
            <a:pPr indent="-333375" lvl="0" marL="457200" rtl="0" algn="l">
              <a:lnSpc>
                <a:spcPct val="95000"/>
              </a:lnSpc>
              <a:spcBef>
                <a:spcPts val="0"/>
              </a:spcBef>
              <a:spcAft>
                <a:spcPts val="0"/>
              </a:spcAft>
              <a:buSzPts val="1650"/>
              <a:buChar char="●"/>
            </a:pPr>
            <a:r>
              <a:rPr lang="en" sz="1650"/>
              <a:t>I really can’t control it, I can’t attend event with loud music ir much noise esp if it’s rhythmic or chanting and I am overwhelmed without repeating stuff I hear and I don’t realize it </a:t>
            </a:r>
            <a:endParaRPr sz="1650"/>
          </a:p>
          <a:p>
            <a:pPr indent="-333375" lvl="0" marL="457200" rtl="0" algn="l">
              <a:lnSpc>
                <a:spcPct val="95000"/>
              </a:lnSpc>
              <a:spcBef>
                <a:spcPts val="0"/>
              </a:spcBef>
              <a:spcAft>
                <a:spcPts val="0"/>
              </a:spcAft>
              <a:buSzPts val="1650"/>
              <a:buChar char="●"/>
            </a:pPr>
            <a:r>
              <a:rPr lang="en" sz="1650"/>
              <a:t>I will repeat phrases words etc people saying without knowing </a:t>
            </a:r>
            <a:endParaRPr sz="1650"/>
          </a:p>
          <a:p>
            <a:pPr indent="-333375" lvl="0" marL="457200" rtl="0" algn="l">
              <a:lnSpc>
                <a:spcPct val="95000"/>
              </a:lnSpc>
              <a:spcBef>
                <a:spcPts val="0"/>
              </a:spcBef>
              <a:spcAft>
                <a:spcPts val="0"/>
              </a:spcAft>
              <a:buSzPts val="1650"/>
              <a:buChar char="●"/>
            </a:pPr>
            <a:r>
              <a:rPr lang="en" sz="1650"/>
              <a:t>And that’s thing with echolalia often it’s fine without knowing by person doing it like nervous twitch so either we avoid situations that trigger it or if we want to stop have time pay attention to our one mouth 24/7 which can be overwhelming itself and lead ti us walking into walls (has happened to me bc my focus on mouth fully)</a:t>
            </a:r>
            <a:endParaRPr sz="1650"/>
          </a:p>
          <a:p>
            <a:pPr indent="0" lvl="0" marL="0" rtl="0" algn="l">
              <a:lnSpc>
                <a:spcPct val="95000"/>
              </a:lnSpc>
              <a:spcBef>
                <a:spcPts val="1200"/>
              </a:spcBef>
              <a:spcAft>
                <a:spcPts val="0"/>
              </a:spcAft>
              <a:buNone/>
            </a:pPr>
            <a:r>
              <a:t/>
            </a:r>
            <a:endParaRPr sz="1650"/>
          </a:p>
          <a:p>
            <a:pPr indent="0" lvl="0" marL="0" rtl="0" algn="l">
              <a:lnSpc>
                <a:spcPct val="95000"/>
              </a:lnSpc>
              <a:spcBef>
                <a:spcPts val="1200"/>
              </a:spcBef>
              <a:spcAft>
                <a:spcPts val="0"/>
              </a:spcAft>
              <a:buNone/>
            </a:pPr>
            <a:r>
              <a:t/>
            </a:r>
            <a:endParaRPr sz="1400"/>
          </a:p>
          <a:p>
            <a:pPr indent="0" lvl="0" marL="0" rtl="0" algn="l">
              <a:lnSpc>
                <a:spcPct val="95000"/>
              </a:lnSpc>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t>
            </a:r>
            <a:endParaRPr/>
          </a:p>
        </p:txBody>
      </p:sp>
      <p:sp>
        <p:nvSpPr>
          <p:cNvPr id="78" name="Google Shape;7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3375" lvl="0" marL="457200" rtl="0" algn="l">
              <a:lnSpc>
                <a:spcPct val="95000"/>
              </a:lnSpc>
              <a:spcBef>
                <a:spcPts val="0"/>
              </a:spcBef>
              <a:spcAft>
                <a:spcPts val="0"/>
              </a:spcAft>
              <a:buSzPts val="1650"/>
              <a:buChar char="●"/>
            </a:pPr>
            <a:r>
              <a:rPr lang="en" sz="1650"/>
              <a:t>However, it can also be sign of great joy etc or feeling good and can make person feel better </a:t>
            </a:r>
            <a:endParaRPr sz="1650"/>
          </a:p>
          <a:p>
            <a:pPr indent="-333375" lvl="0" marL="457200" rtl="0" algn="l">
              <a:lnSpc>
                <a:spcPct val="95000"/>
              </a:lnSpc>
              <a:spcBef>
                <a:spcPts val="0"/>
              </a:spcBef>
              <a:spcAft>
                <a:spcPts val="0"/>
              </a:spcAft>
              <a:buSzPts val="1650"/>
              <a:buChar char="●"/>
            </a:pPr>
            <a:r>
              <a:rPr lang="en" sz="1650"/>
              <a:t>Like phrases and words can be fun to say and pleasing </a:t>
            </a:r>
            <a:endParaRPr sz="1650"/>
          </a:p>
          <a:p>
            <a:pPr indent="-333375" lvl="0" marL="457200" rtl="0" algn="l">
              <a:lnSpc>
                <a:spcPct val="95000"/>
              </a:lnSpc>
              <a:spcBef>
                <a:spcPts val="0"/>
              </a:spcBef>
              <a:spcAft>
                <a:spcPts val="0"/>
              </a:spcAft>
              <a:buSzPts val="1650"/>
              <a:buChar char="●"/>
            </a:pPr>
            <a:r>
              <a:rPr lang="en" sz="1650"/>
              <a:t>It can be emotional release or help re center which can be good </a:t>
            </a:r>
            <a:endParaRPr sz="1650"/>
          </a:p>
          <a:p>
            <a:pPr indent="-333375" lvl="0" marL="457200" rtl="0" algn="l">
              <a:lnSpc>
                <a:spcPct val="95000"/>
              </a:lnSpc>
              <a:spcBef>
                <a:spcPts val="0"/>
              </a:spcBef>
              <a:spcAft>
                <a:spcPts val="0"/>
              </a:spcAft>
              <a:buSzPts val="1650"/>
              <a:buChar char="●"/>
            </a:pPr>
            <a:r>
              <a:rPr lang="en" sz="1650"/>
              <a:t>But it’s something we can’t control really </a:t>
            </a:r>
            <a:endParaRPr sz="1650"/>
          </a:p>
          <a:p>
            <a:pPr indent="-333375" lvl="0" marL="457200" rtl="0" algn="l">
              <a:lnSpc>
                <a:spcPct val="95000"/>
              </a:lnSpc>
              <a:spcBef>
                <a:spcPts val="0"/>
              </a:spcBef>
              <a:spcAft>
                <a:spcPts val="0"/>
              </a:spcAft>
              <a:buSzPts val="1650"/>
              <a:buChar char="●"/>
            </a:pPr>
            <a:r>
              <a:rPr lang="en" sz="1650"/>
              <a:t>So don’t focus on try to stop </a:t>
            </a:r>
            <a:endParaRPr sz="1650"/>
          </a:p>
          <a:p>
            <a:pPr indent="-333375" lvl="0" marL="457200" rtl="0" algn="l">
              <a:lnSpc>
                <a:spcPct val="95000"/>
              </a:lnSpc>
              <a:spcBef>
                <a:spcPts val="0"/>
              </a:spcBef>
              <a:spcAft>
                <a:spcPts val="0"/>
              </a:spcAft>
              <a:buSzPts val="1650"/>
              <a:buChar char="●"/>
            </a:pPr>
            <a:r>
              <a:rPr lang="en" sz="1650"/>
              <a:t>Focus on trying to figure out how to de stress, manage in stressful situations, avoid bad triggers, etc but also let it be in good times</a:t>
            </a:r>
            <a:endParaRPr sz="165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