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03862d474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03862d474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dc3619f91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dc3619f91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03862d474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03862d474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03862d474c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03862d474c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03862d474c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03862d474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pubmed.ncbi.nlm.nih.gov/26709141/" TargetMode="External"/><Relationship Id="rId4" Type="http://schemas.openxmlformats.org/officeDocument/2006/relationships/hyperlink" Target="https://www.fda.gov/medical-devices/in-vitro-diagnostics/direct-consumer-test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Genetics and Autism</a:t>
            </a:r>
            <a:endParaRPr/>
          </a:p>
        </p:txBody>
      </p:sp>
      <p:sp>
        <p:nvSpPr>
          <p:cNvPr id="61" name="Google Shape;61;p14"/>
          <p:cNvSpPr txBox="1"/>
          <p:nvPr>
            <p:ph idx="4294967295" type="title"/>
          </p:nvPr>
        </p:nvSpPr>
        <p:spPr>
          <a:xfrm>
            <a:off x="279550" y="30810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How do we know genetic and why studying “genetics” still bad. No prior </a:t>
            </a:r>
            <a:r>
              <a:rPr lang="en"/>
              <a:t>knowledge</a:t>
            </a:r>
            <a:r>
              <a:rPr lang="en"/>
              <a:t> necessary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1316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Intro to genetics &amp; why complicated</a:t>
            </a:r>
            <a:endParaRPr/>
          </a:p>
        </p:txBody>
      </p:sp>
      <p:sp>
        <p:nvSpPr>
          <p:cNvPr id="67" name="Google Shape;67;p15"/>
          <p:cNvSpPr txBox="1"/>
          <p:nvPr>
            <p:ph idx="1" type="body"/>
          </p:nvPr>
        </p:nvSpPr>
        <p:spPr>
          <a:xfrm>
            <a:off x="311700" y="779550"/>
            <a:ext cx="8520600" cy="4235400"/>
          </a:xfrm>
          <a:prstGeom prst="rect">
            <a:avLst/>
          </a:prstGeom>
        </p:spPr>
        <p:txBody>
          <a:bodyPr anchorCtr="0" anchor="t" bIns="91425" lIns="91425" spcFirstLastPara="1" rIns="91425" wrap="square" tIns="91425">
            <a:normAutofit fontScale="32500"/>
          </a:bodyPr>
          <a:lstStyle/>
          <a:p>
            <a:pPr indent="0" lvl="0" marL="0" rtl="0" algn="l">
              <a:spcBef>
                <a:spcPts val="0"/>
              </a:spcBef>
              <a:spcAft>
                <a:spcPts val="0"/>
              </a:spcAft>
              <a:buNone/>
            </a:pPr>
            <a:r>
              <a:rPr lang="en" sz="5107">
                <a:solidFill>
                  <a:schemeClr val="dk1"/>
                </a:solidFill>
              </a:rPr>
              <a:t>So genetics is really complicated. What they teach in high school is Mendelian genetics. This says you have two copies of genes, and each copy can be dominant or recessive. Let say blonde hair recessive and black hair dominant, if you have two copy of blonde hair recessive gene your blonde or if you have two copy of black hair gene you have black hair. But if you have one copy of each you have black hair bc it “dominates” over black hair </a:t>
            </a:r>
            <a:endParaRPr sz="5107">
              <a:solidFill>
                <a:schemeClr val="dk1"/>
              </a:solidFill>
            </a:endParaRPr>
          </a:p>
          <a:p>
            <a:pPr indent="0" lvl="0" marL="0" rtl="0" algn="l">
              <a:spcBef>
                <a:spcPts val="0"/>
              </a:spcBef>
              <a:spcAft>
                <a:spcPts val="0"/>
              </a:spcAft>
              <a:buNone/>
            </a:pPr>
            <a:r>
              <a:t/>
            </a:r>
            <a:endParaRPr sz="5107">
              <a:solidFill>
                <a:schemeClr val="dk1"/>
              </a:solidFill>
            </a:endParaRPr>
          </a:p>
          <a:p>
            <a:pPr indent="0" lvl="0" marL="0" rtl="0" algn="l">
              <a:spcBef>
                <a:spcPts val="0"/>
              </a:spcBef>
              <a:spcAft>
                <a:spcPts val="0"/>
              </a:spcAft>
              <a:buClr>
                <a:schemeClr val="dk1"/>
              </a:buClr>
              <a:buSzPts val="358"/>
              <a:buFont typeface="Arial"/>
              <a:buNone/>
            </a:pPr>
            <a:r>
              <a:rPr lang="en" sz="5107">
                <a:solidFill>
                  <a:schemeClr val="dk1"/>
                </a:solidFill>
              </a:rPr>
              <a:t>Now if you have two parent with black hair, they both may have gene for blonde hair hiding and get blonde child </a:t>
            </a:r>
            <a:endParaRPr sz="5107">
              <a:solidFill>
                <a:schemeClr val="dk1"/>
              </a:solidFill>
            </a:endParaRPr>
          </a:p>
          <a:p>
            <a:pPr indent="0" lvl="0" marL="0" rtl="0" algn="l">
              <a:spcBef>
                <a:spcPts val="0"/>
              </a:spcBef>
              <a:spcAft>
                <a:spcPts val="0"/>
              </a:spcAft>
              <a:buClr>
                <a:schemeClr val="dk1"/>
              </a:buClr>
              <a:buSzPts val="358"/>
              <a:buFont typeface="Arial"/>
              <a:buNone/>
            </a:pPr>
            <a:r>
              <a:t/>
            </a:r>
            <a:endParaRPr sz="5107">
              <a:solidFill>
                <a:schemeClr val="dk1"/>
              </a:solidFill>
            </a:endParaRPr>
          </a:p>
          <a:p>
            <a:pPr indent="0" lvl="0" marL="0" rtl="0" algn="l">
              <a:spcBef>
                <a:spcPts val="0"/>
              </a:spcBef>
              <a:spcAft>
                <a:spcPts val="0"/>
              </a:spcAft>
              <a:buClr>
                <a:schemeClr val="dk1"/>
              </a:buClr>
              <a:buSzPts val="358"/>
              <a:buFont typeface="Arial"/>
              <a:buNone/>
            </a:pPr>
            <a:r>
              <a:rPr lang="en" sz="5107">
                <a:solidFill>
                  <a:schemeClr val="dk1"/>
                </a:solidFill>
              </a:rPr>
              <a:t>However most genes are not fully dominate so you might instead in this example get not black hair if have blonde or black but brown hair or something</a:t>
            </a:r>
            <a:endParaRPr sz="5107">
              <a:solidFill>
                <a:schemeClr val="dk1"/>
              </a:solidFill>
            </a:endParaRPr>
          </a:p>
          <a:p>
            <a:pPr indent="0" lvl="0" marL="0" rtl="0" algn="l">
              <a:spcBef>
                <a:spcPts val="0"/>
              </a:spcBef>
              <a:spcAft>
                <a:spcPts val="0"/>
              </a:spcAft>
              <a:buNone/>
            </a:pPr>
            <a:r>
              <a:t/>
            </a:r>
            <a:endParaRPr sz="2800">
              <a:solidFill>
                <a:schemeClr val="dk1"/>
              </a:solidFill>
            </a:endParaRPr>
          </a:p>
          <a:p>
            <a:pPr indent="0" lvl="0" marL="0" rtl="0" algn="l">
              <a:spcBef>
                <a:spcPts val="1200"/>
              </a:spcBef>
              <a:spcAft>
                <a:spcPts val="1200"/>
              </a:spcAft>
              <a:buNone/>
            </a:pPr>
            <a:r>
              <a:t/>
            </a:r>
            <a:endParaRPr sz="28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914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t>
            </a:r>
            <a:endParaRPr/>
          </a:p>
        </p:txBody>
      </p:sp>
      <p:sp>
        <p:nvSpPr>
          <p:cNvPr id="73" name="Google Shape;73;p16"/>
          <p:cNvSpPr txBox="1"/>
          <p:nvPr>
            <p:ph idx="1" type="body"/>
          </p:nvPr>
        </p:nvSpPr>
        <p:spPr>
          <a:xfrm>
            <a:off x="311700" y="610800"/>
            <a:ext cx="8520600" cy="441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50">
                <a:solidFill>
                  <a:schemeClr val="dk1"/>
                </a:solidFill>
              </a:rPr>
              <a:t>Then some genes dominate depending on environment, randomly one gene dominates, both are equal, or it depends on which parent gave gene actually if it’s dominate or not. This screws up simple inheritance even more </a:t>
            </a:r>
            <a:endParaRPr sz="1650">
              <a:solidFill>
                <a:schemeClr val="dk1"/>
              </a:solidFill>
            </a:endParaRPr>
          </a:p>
          <a:p>
            <a:pPr indent="0" lvl="0" marL="0" rtl="0" algn="l">
              <a:spcBef>
                <a:spcPts val="0"/>
              </a:spcBef>
              <a:spcAft>
                <a:spcPts val="0"/>
              </a:spcAft>
              <a:buClr>
                <a:schemeClr val="dk1"/>
              </a:buClr>
              <a:buSzPts val="1100"/>
              <a:buFont typeface="Arial"/>
              <a:buNone/>
            </a:pPr>
            <a:r>
              <a:t/>
            </a:r>
            <a:endParaRPr sz="1650">
              <a:solidFill>
                <a:schemeClr val="dk1"/>
              </a:solidFill>
            </a:endParaRPr>
          </a:p>
          <a:p>
            <a:pPr indent="0" lvl="0" marL="0" rtl="0" algn="l">
              <a:spcBef>
                <a:spcPts val="0"/>
              </a:spcBef>
              <a:spcAft>
                <a:spcPts val="0"/>
              </a:spcAft>
              <a:buClr>
                <a:schemeClr val="dk1"/>
              </a:buClr>
              <a:buSzPts val="1100"/>
              <a:buFont typeface="Arial"/>
              <a:buNone/>
            </a:pPr>
            <a:r>
              <a:rPr lang="en" sz="1650">
                <a:solidFill>
                  <a:schemeClr val="dk1"/>
                </a:solidFill>
              </a:rPr>
              <a:t>Some genes are found on X chromosome which females usually have two of, makes one and some on Y chromosome which only makes usually have further complicating it bc male if it’s on x can only give X one version while female two or make can only give usually gene on y to male child </a:t>
            </a:r>
            <a:endParaRPr sz="1650">
              <a:solidFill>
                <a:schemeClr val="dk1"/>
              </a:solidFill>
            </a:endParaRPr>
          </a:p>
          <a:p>
            <a:pPr indent="0" lvl="0" marL="0" rtl="0" algn="l">
              <a:spcBef>
                <a:spcPts val="0"/>
              </a:spcBef>
              <a:spcAft>
                <a:spcPts val="0"/>
              </a:spcAft>
              <a:buClr>
                <a:schemeClr val="dk1"/>
              </a:buClr>
              <a:buSzPts val="1100"/>
              <a:buFont typeface="Arial"/>
              <a:buNone/>
            </a:pPr>
            <a:r>
              <a:t/>
            </a:r>
            <a:endParaRPr sz="1650">
              <a:solidFill>
                <a:schemeClr val="dk1"/>
              </a:solidFill>
            </a:endParaRPr>
          </a:p>
          <a:p>
            <a:pPr indent="0" lvl="0" marL="0" rtl="0" algn="l">
              <a:spcBef>
                <a:spcPts val="0"/>
              </a:spcBef>
              <a:spcAft>
                <a:spcPts val="0"/>
              </a:spcAft>
              <a:buClr>
                <a:schemeClr val="dk1"/>
              </a:buClr>
              <a:buSzPts val="1100"/>
              <a:buFont typeface="Arial"/>
              <a:buNone/>
            </a:pPr>
            <a:r>
              <a:rPr lang="en" sz="1650">
                <a:solidFill>
                  <a:schemeClr val="dk1"/>
                </a:solidFill>
              </a:rPr>
              <a:t>Now we get polygenetic traits, they are few genes that control hair color mostly but many genes control exact shade for example. Different genes can all interact in very complex ways that aren’t simply additive to give overall feature like height blood pressure etc, sometimes genes can more than add together some combos negate each other some combos by themselves may instead chance but lower together. Some genes extend life span in worms by themselves but together decrease it for example </a:t>
            </a:r>
            <a:endParaRPr sz="165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80375"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 how we know autism genetic?</a:t>
            </a:r>
            <a:endParaRPr/>
          </a:p>
        </p:txBody>
      </p:sp>
      <p:sp>
        <p:nvSpPr>
          <p:cNvPr id="79" name="Google Shape;79;p17"/>
          <p:cNvSpPr txBox="1"/>
          <p:nvPr>
            <p:ph idx="1" type="body"/>
          </p:nvPr>
        </p:nvSpPr>
        <p:spPr>
          <a:xfrm>
            <a:off x="80375" y="482200"/>
            <a:ext cx="9017100" cy="455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So autism is likely to be very complex polygenetic but we know it’s genetic bc </a:t>
            </a:r>
            <a:endParaRPr sz="1200">
              <a:solidFill>
                <a:schemeClr val="dk1"/>
              </a:solidFill>
            </a:endParaRPr>
          </a:p>
          <a:p>
            <a:pPr indent="-304800" lvl="0" marL="457200" rtl="0" algn="l">
              <a:spcBef>
                <a:spcPts val="1200"/>
              </a:spcBef>
              <a:spcAft>
                <a:spcPts val="0"/>
              </a:spcAft>
              <a:buClr>
                <a:schemeClr val="dk1"/>
              </a:buClr>
              <a:buSzPts val="1200"/>
              <a:buAutoNum type="arabicPeriod"/>
            </a:pPr>
            <a:r>
              <a:rPr lang="en" sz="1200">
                <a:solidFill>
                  <a:schemeClr val="dk1"/>
                </a:solidFill>
              </a:rPr>
              <a:t>100% correlation with identical twins (this very good proof)</a:t>
            </a:r>
            <a:endParaRPr sz="1200">
              <a:solidFill>
                <a:schemeClr val="dk1"/>
              </a:solidFill>
            </a:endParaRPr>
          </a:p>
          <a:p>
            <a:pPr indent="-304800" lvl="0" marL="457200" rtl="0" algn="l">
              <a:spcBef>
                <a:spcPts val="0"/>
              </a:spcBef>
              <a:spcAft>
                <a:spcPts val="0"/>
              </a:spcAft>
              <a:buClr>
                <a:schemeClr val="dk1"/>
              </a:buClr>
              <a:buSzPts val="1200"/>
              <a:buAutoNum type="arabicPeriod"/>
            </a:pPr>
            <a:r>
              <a:rPr lang="en" sz="1200">
                <a:solidFill>
                  <a:schemeClr val="dk1"/>
                </a:solidFill>
              </a:rPr>
              <a:t>Ruled out other causes </a:t>
            </a:r>
            <a:endParaRPr sz="1200">
              <a:solidFill>
                <a:schemeClr val="dk1"/>
              </a:solidFill>
            </a:endParaRPr>
          </a:p>
          <a:p>
            <a:pPr indent="-304800" lvl="0" marL="457200" rtl="0" algn="l">
              <a:spcBef>
                <a:spcPts val="0"/>
              </a:spcBef>
              <a:spcAft>
                <a:spcPts val="0"/>
              </a:spcAft>
              <a:buClr>
                <a:schemeClr val="dk1"/>
              </a:buClr>
              <a:buSzPts val="1200"/>
              <a:buAutoNum type="arabicPeriod"/>
            </a:pPr>
            <a:r>
              <a:rPr lang="en" sz="1200">
                <a:solidFill>
                  <a:schemeClr val="dk1"/>
                </a:solidFill>
              </a:rPr>
              <a:t>We know it runs in family and closer you are genetically more likely to have it </a:t>
            </a:r>
            <a:endParaRPr sz="1200">
              <a:solidFill>
                <a:schemeClr val="dk1"/>
              </a:solidFill>
            </a:endParaRPr>
          </a:p>
          <a:p>
            <a:pPr indent="-304800" lvl="0" marL="457200" rtl="0" algn="l">
              <a:spcBef>
                <a:spcPts val="0"/>
              </a:spcBef>
              <a:spcAft>
                <a:spcPts val="0"/>
              </a:spcAft>
              <a:buClr>
                <a:schemeClr val="dk1"/>
              </a:buClr>
              <a:buSzPts val="1200"/>
              <a:buAutoNum type="arabicPeriod"/>
            </a:pPr>
            <a:r>
              <a:rPr lang="en" sz="1200">
                <a:solidFill>
                  <a:schemeClr val="dk1"/>
                </a:solidFill>
              </a:rPr>
              <a:t>Genetic models fit best </a:t>
            </a:r>
            <a:endParaRPr sz="1200">
              <a:solidFill>
                <a:schemeClr val="dk1"/>
              </a:solidFill>
            </a:endParaRPr>
          </a:p>
          <a:p>
            <a:pPr indent="0" lvl="0" marL="0" rtl="0" algn="l">
              <a:spcBef>
                <a:spcPts val="1200"/>
              </a:spcBef>
              <a:spcAft>
                <a:spcPts val="0"/>
              </a:spcAft>
              <a:buClr>
                <a:schemeClr val="dk1"/>
              </a:buClr>
              <a:buSzPts val="1100"/>
              <a:buFont typeface="Arial"/>
              <a:buNone/>
            </a:pPr>
            <a:r>
              <a:rPr lang="en" sz="1200">
                <a:solidFill>
                  <a:schemeClr val="dk1"/>
                </a:solidFill>
              </a:rPr>
              <a:t>So this studies shows 100% within error identical twins will both be autistic or not source: </a:t>
            </a:r>
            <a:r>
              <a:rPr lang="en" sz="1200" u="sng">
                <a:solidFill>
                  <a:schemeClr val="hlink"/>
                </a:solidFill>
                <a:hlinkClick r:id="rId3"/>
              </a:rPr>
              <a:t>https://pubmed.ncbi.nlm.nih.gov/26709141/</a:t>
            </a:r>
            <a:endParaRPr sz="1200" u="sng">
              <a:solidFill>
                <a:schemeClr val="hlink"/>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And if one sibling has it about 60% chance other will have it. If one parent has it about 30%, if both about 70% bit these numbers except for identical are very rough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It could also appear more heritable in some families than others meaning some families parents more likely to pass on to child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However it’s pretty clear environmental factors do not cause it from my previous points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Many of studies done on autistics are done on unconsenting individuals with fear mongering on parents and genes have super small sample size leading easily to erroneous correlation etc and data selling. Your money goes into fear mongering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It’s been warned against by FDA pretty heavily source: </a:t>
            </a:r>
            <a:r>
              <a:rPr lang="en" sz="1200" u="sng">
                <a:solidFill>
                  <a:schemeClr val="hlink"/>
                </a:solidFill>
                <a:hlinkClick r:id="rId4"/>
              </a:rPr>
              <a:t>https://www.fda.gov/medical-devices/in-vitro-diagnostics/direct-consumer-tests</a:t>
            </a: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bad?</a:t>
            </a:r>
            <a:endParaRPr/>
          </a:p>
        </p:txBody>
      </p:sp>
      <p:sp>
        <p:nvSpPr>
          <p:cNvPr id="85" name="Google Shape;85;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We don’t have good data sample, and analysis is based on correlation from people that assess us badly (bad data)</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Used to abort us in future or cure us (see Down syndrome community)</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Won’t give insight into how we think. Brain and neural network super complicated and environmentally dependent too (and our environment sucks). For example, in models with few 100 neural connections slowing down neurons can speed up whole network actually. Thats a 100 in computer simulation, your brain has over 10^15, thats 10 with 12 zero times as many and each one fancier</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Distracts from actually good research</a:t>
            </a:r>
            <a:endParaRPr>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nvSpPr>
        <p:spPr>
          <a:xfrm>
            <a:off x="0" y="22"/>
            <a:ext cx="9144000" cy="51435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None/>
            </a:pPr>
            <a:r>
              <a:rPr lang="en" sz="3000">
                <a:solidFill>
                  <a:srgbClr val="000000"/>
                </a:solidFill>
                <a:latin typeface="Calibri"/>
                <a:ea typeface="Calibri"/>
                <a:cs typeface="Calibri"/>
                <a:sym typeface="Calibri"/>
              </a:rPr>
              <a:t>By VeAnxious_Au_Learner</a:t>
            </a:r>
            <a:r>
              <a:rPr lang="en"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t/>
            </a:r>
            <a:endParaRPr sz="2800">
              <a:solidFill>
                <a:srgbClr val="000000"/>
              </a:solidFill>
              <a:latin typeface="Calibri"/>
              <a:ea typeface="Calibri"/>
              <a:cs typeface="Calibri"/>
              <a:sym typeface="Calibri"/>
            </a:endParaRPr>
          </a:p>
          <a:p>
            <a:pPr indent="0" lvl="0" marL="0" rtl="0" algn="ctr">
              <a:spcBef>
                <a:spcPts val="0"/>
              </a:spcBef>
              <a:spcAft>
                <a:spcPts val="0"/>
              </a:spcAft>
              <a:buNone/>
            </a:pPr>
            <a:r>
              <a:rPr lang="en" sz="2400">
                <a:solidFill>
                  <a:srgbClr val="000000"/>
                </a:solidFill>
              </a:rPr>
              <a:t>Find other posts on: </a:t>
            </a:r>
            <a:r>
              <a:rPr lang="en" sz="2400" u="sng">
                <a:solidFill>
                  <a:srgbClr val="0563C1"/>
                </a:solidFill>
                <a:highlight>
                  <a:srgbClr val="FFFFFF"/>
                </a:highlight>
                <a:hlinkClick r:id="rId3">
                  <a:extLst>
                    <a:ext uri="{A12FA001-AC4F-418D-AE19-62706E023703}">
                      <ahyp:hlinkClr val="tx"/>
                    </a:ext>
                  </a:extLst>
                </a:hlinkClick>
              </a:rPr>
              <a:t>https://tinyurl.com/3eueneys</a:t>
            </a:r>
            <a:endParaRPr sz="2400">
              <a:solidFill>
                <a:srgbClr val="000000"/>
              </a:solidFill>
              <a:highlight>
                <a:srgbClr val="FFFFFF"/>
              </a:highlight>
            </a:endParaRPr>
          </a:p>
          <a:p>
            <a:pPr indent="0" lvl="0" marL="0" rtl="0" algn="ctr">
              <a:spcBef>
                <a:spcPts val="0"/>
              </a:spcBef>
              <a:spcAft>
                <a:spcPts val="0"/>
              </a:spcAft>
              <a:buNone/>
            </a:pPr>
            <a:r>
              <a:t/>
            </a:r>
            <a:endParaRPr sz="2400">
              <a:solidFill>
                <a:srgbClr val="000000"/>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Patreon: http://</a:t>
            </a:r>
            <a:r>
              <a:rPr lang="en" sz="2400" u="sng">
                <a:solidFill>
                  <a:srgbClr val="0563C1"/>
                </a:solidFill>
                <a:hlinkClick r:id="rId4">
                  <a:extLst>
                    <a:ext uri="{A12FA001-AC4F-418D-AE19-62706E023703}">
                      <ahyp:hlinkClr val="tx"/>
                    </a:ext>
                  </a:extLst>
                </a:hlinkClick>
              </a:rPr>
              <a:t>patreon.com/user?u=86918513</a:t>
            </a:r>
            <a:r>
              <a:rPr lang="en" sz="2400">
                <a:solidFill>
                  <a:srgbClr val="241E12"/>
                </a:solidFill>
                <a:highlight>
                  <a:srgbClr val="FFFFFF"/>
                </a:highlight>
              </a:rPr>
              <a:t> Venmo: gad-licht-1</a:t>
            </a:r>
            <a:endParaRPr sz="2400">
              <a:solidFill>
                <a:srgbClr val="241E12"/>
              </a:solidFill>
              <a:highlight>
                <a:srgbClr val="FFFFFF"/>
              </a:highlight>
            </a:endParaRPr>
          </a:p>
          <a:p>
            <a:pPr indent="0" lvl="0" marL="0" rtl="0" algn="ctr">
              <a:lnSpc>
                <a:spcPct val="90000"/>
              </a:lnSpc>
              <a:spcBef>
                <a:spcPts val="0"/>
              </a:spcBef>
              <a:spcAft>
                <a:spcPts val="0"/>
              </a:spcAft>
              <a:buNone/>
            </a:pPr>
            <a:r>
              <a:t/>
            </a:r>
            <a:endParaRPr sz="2400">
              <a:solidFill>
                <a:srgbClr val="241E12"/>
              </a:solidFill>
              <a:highlight>
                <a:srgbClr val="FFFFFF"/>
              </a:highlight>
            </a:endParaRPr>
          </a:p>
          <a:p>
            <a:pPr indent="0" lvl="0" marL="0" rtl="0" algn="ctr">
              <a:lnSpc>
                <a:spcPct val="90000"/>
              </a:lnSpc>
              <a:spcBef>
                <a:spcPts val="0"/>
              </a:spcBef>
              <a:spcAft>
                <a:spcPts val="0"/>
              </a:spcAft>
              <a:buNone/>
            </a:pPr>
            <a:r>
              <a:rPr lang="en" sz="2400">
                <a:solidFill>
                  <a:srgbClr val="241E12"/>
                </a:solidFill>
                <a:highlight>
                  <a:srgbClr val="FFFFFF"/>
                </a:highlight>
              </a:rPr>
              <a:t>Link to even more stuff: https://linktr.ee/VEANXIOUS</a:t>
            </a:r>
            <a:endParaRPr sz="32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