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11" roundtripDataSignature="AMtx7mhRIcWDgnHK8dQfAKFXxI3/Ms8IR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customschemas.google.com/relationships/presentationmetadata" Target="metadata"/><Relationship Id="rId10" Type="http://schemas.openxmlformats.org/officeDocument/2006/relationships/slide" Target="slides/slide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7"/>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7"/>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9"/>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0" name="Google Shape;20;p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1" name="Google Shape;21;p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2" name="Google Shape;22;p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1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5" name="Google Shape;25;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11"/>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11"/>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0" name="Google Shape;30;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1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 name="Google Shape;36;p1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14"/>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0" name="Google Shape;40;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5"/>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4" name="Google Shape;44;p15"/>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15"/>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6" name="Google Shape;46;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6"/>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9" name="Google Shape;4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7"/>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17"/>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3" name="Google Shape;53;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
              <a:t>Getting or finding tutor (and affording)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720"/>
              <a:t>Online tutors</a:t>
            </a:r>
            <a:endParaRPr sz="2720"/>
          </a:p>
        </p:txBody>
      </p:sp>
      <p:sp>
        <p:nvSpPr>
          <p:cNvPr id="66" name="Google Shape;66;p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87350" lvl="0" marL="457200" rtl="0" algn="l">
              <a:lnSpc>
                <a:spcPct val="115000"/>
              </a:lnSpc>
              <a:spcBef>
                <a:spcPts val="0"/>
              </a:spcBef>
              <a:spcAft>
                <a:spcPts val="0"/>
              </a:spcAft>
              <a:buClr>
                <a:schemeClr val="dk1"/>
              </a:buClr>
              <a:buSzPts val="2500"/>
              <a:buChar char="●"/>
            </a:pPr>
            <a:r>
              <a:rPr lang="en" sz="2500">
                <a:solidFill>
                  <a:schemeClr val="dk1"/>
                </a:solidFill>
              </a:rPr>
              <a:t>This is some quick notes on tutoring online and finding tutor online, including how to afford it (and some relevant off online)</a:t>
            </a:r>
            <a:endParaRPr sz="2500">
              <a:solidFill>
                <a:schemeClr val="dk1"/>
              </a:solidFill>
            </a:endParaRPr>
          </a:p>
          <a:p>
            <a:pPr indent="-387350" lvl="0" marL="457200" rtl="0" algn="l">
              <a:lnSpc>
                <a:spcPct val="115000"/>
              </a:lnSpc>
              <a:spcBef>
                <a:spcPts val="0"/>
              </a:spcBef>
              <a:spcAft>
                <a:spcPts val="0"/>
              </a:spcAft>
              <a:buClr>
                <a:schemeClr val="dk1"/>
              </a:buClr>
              <a:buSzPts val="2500"/>
              <a:buChar char="●"/>
            </a:pPr>
            <a:r>
              <a:rPr lang="en" sz="2500">
                <a:solidFill>
                  <a:schemeClr val="dk1"/>
                </a:solidFill>
              </a:rPr>
              <a:t>As always, nothing here perfect</a:t>
            </a:r>
            <a:endParaRPr sz="25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Some stuff…</a:t>
            </a:r>
            <a:endParaRPr/>
          </a:p>
        </p:txBody>
      </p:sp>
      <p:sp>
        <p:nvSpPr>
          <p:cNvPr id="72" name="Google Shape;72;p3"/>
          <p:cNvSpPr txBox="1"/>
          <p:nvPr>
            <p:ph idx="1" type="body"/>
          </p:nvPr>
        </p:nvSpPr>
        <p:spPr>
          <a:xfrm>
            <a:off x="311700" y="939600"/>
            <a:ext cx="8520600" cy="4009500"/>
          </a:xfrm>
          <a:prstGeom prst="rect">
            <a:avLst/>
          </a:prstGeom>
          <a:noFill/>
          <a:ln>
            <a:noFill/>
          </a:ln>
        </p:spPr>
        <p:txBody>
          <a:bodyPr anchorCtr="0" anchor="t" bIns="91425" lIns="91425" spcFirstLastPara="1" rIns="91425" wrap="square" tIns="91425">
            <a:normAutofit fontScale="92500" lnSpcReduction="10000"/>
          </a:bodyPr>
          <a:lstStyle/>
          <a:p>
            <a:pPr indent="-334327" lvl="0" marL="457200" rtl="0" algn="l">
              <a:lnSpc>
                <a:spcPct val="115000"/>
              </a:lnSpc>
              <a:spcBef>
                <a:spcPts val="0"/>
              </a:spcBef>
              <a:spcAft>
                <a:spcPts val="0"/>
              </a:spcAft>
              <a:buClr>
                <a:schemeClr val="dk1"/>
              </a:buClr>
              <a:buSzPct val="100000"/>
              <a:buChar char="●"/>
            </a:pPr>
            <a:r>
              <a:rPr lang="en">
                <a:solidFill>
                  <a:schemeClr val="dk1"/>
                </a:solidFill>
              </a:rPr>
              <a:t>Many tutors you can ask for lower price or for time to be adjusted in pricing. For example if it took 10 minutes to set up, do not include that in time. Or I can only afford this charge, is that okay? Please do not take advantage and undercut if you can easily afford but there is no shame if it is expensive. Many tutors advertise higher price because it boosts likelihood that richer or one wanting more elite client will look at them. Many tutors do this out of passion, not all</a:t>
            </a:r>
            <a:endParaRPr>
              <a:solidFill>
                <a:schemeClr val="dk1"/>
              </a:solidFill>
            </a:endParaRPr>
          </a:p>
          <a:p>
            <a:pPr indent="-334327" lvl="0" marL="457200" rtl="0" algn="l">
              <a:lnSpc>
                <a:spcPct val="115000"/>
              </a:lnSpc>
              <a:spcBef>
                <a:spcPts val="0"/>
              </a:spcBef>
              <a:spcAft>
                <a:spcPts val="0"/>
              </a:spcAft>
              <a:buClr>
                <a:schemeClr val="dk1"/>
              </a:buClr>
              <a:buSzPct val="100000"/>
              <a:buChar char="●"/>
            </a:pPr>
            <a:r>
              <a:rPr lang="en">
                <a:solidFill>
                  <a:schemeClr val="dk1"/>
                </a:solidFill>
              </a:rPr>
              <a:t>Some schools and systems will help cover cost of tutors, including some universities disability offices</a:t>
            </a:r>
            <a:endParaRPr>
              <a:solidFill>
                <a:schemeClr val="dk1"/>
              </a:solidFill>
            </a:endParaRPr>
          </a:p>
          <a:p>
            <a:pPr indent="-334327" lvl="0" marL="457200" rtl="0" algn="l">
              <a:lnSpc>
                <a:spcPct val="115000"/>
              </a:lnSpc>
              <a:spcBef>
                <a:spcPts val="0"/>
              </a:spcBef>
              <a:spcAft>
                <a:spcPts val="0"/>
              </a:spcAft>
              <a:buClr>
                <a:schemeClr val="dk1"/>
              </a:buClr>
              <a:buSzPct val="100000"/>
              <a:buChar char="●"/>
            </a:pPr>
            <a:r>
              <a:rPr lang="en">
                <a:solidFill>
                  <a:schemeClr val="dk1"/>
                </a:solidFill>
              </a:rPr>
              <a:t>Best to contact multiple esp. If advanced or niche contact, many turn out to be false alarms</a:t>
            </a:r>
            <a:endParaRPr>
              <a:solidFill>
                <a:schemeClr val="dk1"/>
              </a:solidFill>
            </a:endParaRPr>
          </a:p>
          <a:p>
            <a:pPr indent="-334327" lvl="0" marL="457200" rtl="0" algn="l">
              <a:lnSpc>
                <a:spcPct val="115000"/>
              </a:lnSpc>
              <a:spcBef>
                <a:spcPts val="0"/>
              </a:spcBef>
              <a:spcAft>
                <a:spcPts val="0"/>
              </a:spcAft>
              <a:buClr>
                <a:schemeClr val="dk1"/>
              </a:buClr>
              <a:buSzPct val="100000"/>
              <a:buChar char="●"/>
            </a:pPr>
            <a:r>
              <a:rPr lang="en">
                <a:solidFill>
                  <a:schemeClr val="dk1"/>
                </a:solidFill>
              </a:rPr>
              <a:t>Consider becoming online tutor yourself; however, many platforms are awful for user experience of tutors. They have bigs, glitches, hard to use, over notify, etc.</a:t>
            </a:r>
            <a:endParaRPr>
              <a:solidFill>
                <a:schemeClr val="dk1"/>
              </a:solidFill>
            </a:endParaRPr>
          </a:p>
          <a:p>
            <a:pPr indent="-334327" lvl="0" marL="457200" rtl="0" algn="l">
              <a:lnSpc>
                <a:spcPct val="115000"/>
              </a:lnSpc>
              <a:spcBef>
                <a:spcPts val="0"/>
              </a:spcBef>
              <a:spcAft>
                <a:spcPts val="0"/>
              </a:spcAft>
              <a:buClr>
                <a:schemeClr val="dk1"/>
              </a:buClr>
              <a:buSzPct val="100000"/>
              <a:buChar char="●"/>
            </a:pPr>
            <a:r>
              <a:rPr lang="en">
                <a:solidFill>
                  <a:schemeClr val="dk1"/>
                </a:solidFill>
              </a:rPr>
              <a:t>Be considerate of tutor because of above point, but also if your tutor student may have technical issues or lack know how</a:t>
            </a:r>
            <a:endParaRPr>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Cont.</a:t>
            </a:r>
            <a:endParaRPr/>
          </a:p>
        </p:txBody>
      </p:sp>
      <p:sp>
        <p:nvSpPr>
          <p:cNvPr id="78" name="Google Shape;78;p4"/>
          <p:cNvSpPr txBox="1"/>
          <p:nvPr>
            <p:ph idx="1" type="body"/>
          </p:nvPr>
        </p:nvSpPr>
        <p:spPr>
          <a:xfrm>
            <a:off x="311700" y="980100"/>
            <a:ext cx="8520600" cy="4025700"/>
          </a:xfrm>
          <a:prstGeom prst="rect">
            <a:avLst/>
          </a:prstGeom>
          <a:noFill/>
          <a:ln>
            <a:noFill/>
          </a:ln>
        </p:spPr>
        <p:txBody>
          <a:bodyPr anchorCtr="0" anchor="t" bIns="91425" lIns="91425" spcFirstLastPara="1" rIns="91425" wrap="square" tIns="91425">
            <a:noAutofit/>
          </a:bodyPr>
          <a:lstStyle/>
          <a:p>
            <a:pPr indent="-349250" lvl="0" marL="457200" rtl="0" algn="l">
              <a:lnSpc>
                <a:spcPct val="115000"/>
              </a:lnSpc>
              <a:spcBef>
                <a:spcPts val="0"/>
              </a:spcBef>
              <a:spcAft>
                <a:spcPts val="0"/>
              </a:spcAft>
              <a:buClr>
                <a:schemeClr val="dk1"/>
              </a:buClr>
              <a:buSzPts val="1900"/>
              <a:buChar char="●"/>
            </a:pPr>
            <a:r>
              <a:rPr lang="en" sz="1900">
                <a:solidFill>
                  <a:schemeClr val="dk1"/>
                </a:solidFill>
              </a:rPr>
              <a:t>School systems and even schools right next to each other same class can have totally different course material. As tutor be aware of this and also, please give them some material to look before hand to prep. </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If can, try out stuff beforehand to prevent technical difficulties</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Its not only about helping with material, its about keeping you organized</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Big, flashy words does not mean good tutor </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A tutor may want to tutor off platform, if platform having issue like go on zoom. Many students, professors, and similar have zoom accounts but problem is some have 40 minute time limits</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Interact with tutor so they know what you know</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Its fine often to turn off camera, can help with connectivity</a:t>
            </a:r>
            <a:endParaRPr sz="19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5"/>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marR="0" rtl="0" algn="ctr">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Calibri"/>
                <a:ea typeface="Calibri"/>
                <a:cs typeface="Calibri"/>
                <a:sym typeface="Calibri"/>
              </a:rPr>
              <a:t>By VeAnxious_Au_Learner</a:t>
            </a:r>
            <a:r>
              <a:rPr b="0" i="0" lang="en" sz="2800" u="none" cap="none" strike="noStrike">
                <a:solidFill>
                  <a:srgbClr val="000000"/>
                </a:solidFill>
                <a:latin typeface="Calibri"/>
                <a:ea typeface="Calibri"/>
                <a:cs typeface="Calibri"/>
                <a:sym typeface="Calibri"/>
              </a:rPr>
              <a:t>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Find other posts on: </a:t>
            </a:r>
            <a:r>
              <a:rPr b="0" i="0" lang="en" sz="2400" u="sng" cap="none" strike="noStrike">
                <a:solidFill>
                  <a:srgbClr val="0563C1"/>
                </a:solidFill>
                <a:highlight>
                  <a:srgbClr val="FFFFFF"/>
                </a:highlight>
                <a:latin typeface="Arial"/>
                <a:ea typeface="Arial"/>
                <a:cs typeface="Arial"/>
                <a:sym typeface="Arial"/>
                <a:hlinkClick r:id="rId3">
                  <a:extLst>
                    <a:ext uri="{A12FA001-AC4F-418D-AE19-62706E023703}">
                      <ahyp:hlinkClr val="tx"/>
                    </a:ext>
                  </a:extLst>
                </a:hlinkClick>
              </a:rPr>
              <a:t>https://tinyurl.com/3eueneys</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Patreon: http://</a:t>
            </a:r>
            <a:r>
              <a:rPr b="0" i="0" lang="en" sz="2400" u="sng" cap="none" strike="noStrike">
                <a:solidFill>
                  <a:srgbClr val="0563C1"/>
                </a:solidFill>
                <a:latin typeface="Arial"/>
                <a:ea typeface="Arial"/>
                <a:cs typeface="Arial"/>
                <a:sym typeface="Arial"/>
                <a:hlinkClick r:id="rId4">
                  <a:extLst>
                    <a:ext uri="{A12FA001-AC4F-418D-AE19-62706E023703}">
                      <ahyp:hlinkClr val="tx"/>
                    </a:ext>
                  </a:extLst>
                </a:hlinkClick>
              </a:rPr>
              <a:t>patreon.com/user?u=86918513</a:t>
            </a:r>
            <a:r>
              <a:rPr b="0" i="0" lang="en" sz="2400" u="none" cap="none" strike="noStrike">
                <a:solidFill>
                  <a:srgbClr val="241E12"/>
                </a:solidFill>
                <a:highlight>
                  <a:srgbClr val="FFFFFF"/>
                </a:highlight>
                <a:latin typeface="Arial"/>
                <a:ea typeface="Arial"/>
                <a:cs typeface="Arial"/>
                <a:sym typeface="Arial"/>
              </a:rPr>
              <a:t> Venmo: gad-licht-1</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Link to even more stuff: https://linktr.ee/VEANXIOUS</a:t>
            </a:r>
            <a:endParaRPr b="0" i="0" sz="32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