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Lst>
  <p:notesMasterIdLst>
    <p:notesMasterId r:id="rId5"/>
  </p:notesMasterIdLst>
  <p:sldIdLst>
    <p:sldId id="256" r:id="rId6"/>
    <p:sldId id="257" r:id="rId7"/>
    <p:sldId id="258" r:id="rId8"/>
    <p:sldId id="259" r:id="rId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2046488993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2046488993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20464889938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20464889938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20464889938_0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20464889938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www.etymonline.com/word/gentle?ref=etymonline_crossreference"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Goy is not a dirty word</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is “Goy”?</a:t>
            </a:r>
            <a:endParaRPr/>
          </a:p>
        </p:txBody>
      </p:sp>
      <p:sp>
        <p:nvSpPr>
          <p:cNvPr id="66" name="Google Shape;66;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It’s a Hebrew/Yiddish word meaning non-Jew that originates from Hebrew word Goy (same word) that means “nation”, and still used that way to in Hebrew in modern times (but dates back thousand of years) so it isn’t specific.Furthermore, it’s a minority, </a:t>
            </a:r>
            <a:r>
              <a:rPr lang="en"/>
              <a:t>oppressed</a:t>
            </a:r>
            <a:r>
              <a:rPr lang="en"/>
              <a:t> community speaking about a majority community</a:t>
            </a:r>
            <a:endParaRPr/>
          </a:p>
          <a:p>
            <a:pPr indent="-342900" lvl="0" marL="457200" rtl="0" algn="l">
              <a:spcBef>
                <a:spcPts val="0"/>
              </a:spcBef>
              <a:spcAft>
                <a:spcPts val="0"/>
              </a:spcAft>
              <a:buSzPts val="1800"/>
              <a:buChar char="●"/>
            </a:pPr>
            <a:r>
              <a:rPr lang="en"/>
              <a:t>Religious texts and more talk abou righteous Goy hat should serve as role models for Jews</a:t>
            </a:r>
            <a:endParaRPr/>
          </a:p>
          <a:p>
            <a:pPr indent="-342900" lvl="0" marL="457200" rtl="0" algn="l">
              <a:spcBef>
                <a:spcPts val="0"/>
              </a:spcBef>
              <a:spcAft>
                <a:spcPts val="0"/>
              </a:spcAft>
              <a:buSzPts val="1800"/>
              <a:buChar char="●"/>
            </a:pPr>
            <a:r>
              <a:rPr lang="en"/>
              <a:t>Yes, it is used to joke around at times and say about how something irks somebody but… what are we supposed to say in face of antisemitism? And learn to not take it personally or your probably part of problem..</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“Gentile” or “Non-Jew”</a:t>
            </a:r>
            <a:endParaRPr/>
          </a:p>
        </p:txBody>
      </p:sp>
      <p:sp>
        <p:nvSpPr>
          <p:cNvPr id="72" name="Google Shape;72;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SzPts val="1800"/>
              <a:buChar char="●"/>
            </a:pPr>
            <a:r>
              <a:rPr lang="en"/>
              <a:t>First of, in Hebrew you can’t in mos dialects say “J” sound nor can in many Hebrew based </a:t>
            </a:r>
            <a:r>
              <a:rPr lang="en"/>
              <a:t>languages…</a:t>
            </a:r>
            <a:endParaRPr/>
          </a:p>
          <a:p>
            <a:pPr indent="-342900" lvl="0" marL="457200" rtl="0" algn="l">
              <a:spcBef>
                <a:spcPts val="0"/>
              </a:spcBef>
              <a:spcAft>
                <a:spcPts val="0"/>
              </a:spcAft>
              <a:buSzPts val="1800"/>
              <a:buChar char="●"/>
            </a:pPr>
            <a:r>
              <a:rPr lang="en"/>
              <a:t>One theory on etymology (more popular among Jewish Scholars): The word gentle and gentile, used to be same word with gentile more common spelling and this evolved to gentile we see today meaning non-Jew. Gentile used to mean non-Jew first appeared in antisemitic texts comparing “barbaric, uncivilized” Jew to Catholics</a:t>
            </a:r>
            <a:endParaRPr/>
          </a:p>
          <a:p>
            <a:pPr indent="-342900" lvl="0" marL="457200" rtl="0" algn="l">
              <a:spcBef>
                <a:spcPts val="0"/>
              </a:spcBef>
              <a:spcAft>
                <a:spcPts val="0"/>
              </a:spcAft>
              <a:buSzPts val="1800"/>
              <a:buChar char="●"/>
            </a:pPr>
            <a:r>
              <a:rPr lang="en"/>
              <a:t>Other theory : it comes from latin meaning “kind family”</a:t>
            </a:r>
            <a:endParaRPr/>
          </a:p>
          <a:p>
            <a:pPr indent="-342900" lvl="0" marL="457200" rtl="0" algn="l">
              <a:spcBef>
                <a:spcPts val="0"/>
              </a:spcBef>
              <a:spcAft>
                <a:spcPts val="0"/>
              </a:spcAft>
              <a:buSzPts val="1800"/>
              <a:buChar char="●"/>
            </a:pPr>
            <a:r>
              <a:rPr lang="en"/>
              <a:t>Beginning source: </a:t>
            </a:r>
            <a:r>
              <a:rPr lang="en" u="sng">
                <a:solidFill>
                  <a:schemeClr val="hlink"/>
                </a:solidFill>
                <a:hlinkClick r:id="rId3"/>
              </a:rPr>
              <a:t>https://www.etymonline.com/word/gentle?ref=etymonline_crossreference</a:t>
            </a:r>
            <a:endParaRPr/>
          </a:p>
          <a:p>
            <a:pPr indent="-342900" lvl="0" marL="457200" rtl="0" algn="l">
              <a:spcBef>
                <a:spcPts val="0"/>
              </a:spcBef>
              <a:spcAft>
                <a:spcPts val="0"/>
              </a:spcAft>
              <a:buSzPts val="1800"/>
              <a:buChar char="●"/>
            </a:pPr>
            <a:r>
              <a:rPr lang="en"/>
              <a:t>Non-Jew is not Hebrew or can be said in Hebrew, Jews in Hebrew referred to in variety of terms like Yehudi</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7"/>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rtl="0" algn="ctr">
              <a:spcBef>
                <a:spcPts val="0"/>
              </a:spcBef>
              <a:spcAft>
                <a:spcPts val="0"/>
              </a:spcAft>
              <a:buNone/>
            </a:pPr>
            <a:r>
              <a:rPr lang="en" sz="3000">
                <a:solidFill>
                  <a:srgbClr val="000000"/>
                </a:solidFill>
                <a:latin typeface="Calibri"/>
                <a:ea typeface="Calibri"/>
                <a:cs typeface="Calibri"/>
                <a:sym typeface="Calibri"/>
              </a:rPr>
              <a:t>By VeAnxious_Au_Learner</a:t>
            </a:r>
            <a:r>
              <a:rPr lang="en" sz="2800">
                <a:solidFill>
                  <a:srgbClr val="000000"/>
                </a:solidFill>
                <a:latin typeface="Calibri"/>
                <a:ea typeface="Calibri"/>
                <a:cs typeface="Calibri"/>
                <a:sym typeface="Calibri"/>
              </a:rPr>
              <a:t>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rPr lang="en" sz="2400">
                <a:solidFill>
                  <a:srgbClr val="000000"/>
                </a:solidFill>
              </a:rPr>
              <a:t>Find other posts on: </a:t>
            </a:r>
            <a:r>
              <a:rPr lang="en" sz="2400" u="sng">
                <a:solidFill>
                  <a:srgbClr val="0563C1"/>
                </a:solidFill>
                <a:highlight>
                  <a:srgbClr val="FFFFFF"/>
                </a:highlight>
                <a:hlinkClick r:id="rId3">
                  <a:extLst>
                    <a:ext uri="{A12FA001-AC4F-418D-AE19-62706E023703}">
                      <ahyp:hlinkClr val="tx"/>
                    </a:ext>
                  </a:extLst>
                </a:hlinkClick>
              </a:rPr>
              <a:t>https://tinyurl.com/3eueneys</a:t>
            </a:r>
            <a:endParaRPr sz="2400">
              <a:solidFill>
                <a:srgbClr val="000000"/>
              </a:solidFill>
              <a:highlight>
                <a:srgbClr val="FFFFFF"/>
              </a:highlight>
            </a:endParaRPr>
          </a:p>
          <a:p>
            <a:pPr indent="0" lvl="0" marL="0" rtl="0" algn="ctr">
              <a:spcBef>
                <a:spcPts val="0"/>
              </a:spcBef>
              <a:spcAft>
                <a:spcPts val="0"/>
              </a:spcAft>
              <a:buNone/>
            </a:pPr>
            <a:r>
              <a:t/>
            </a:r>
            <a:endParaRPr sz="2400">
              <a:solidFill>
                <a:srgbClr val="000000"/>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Patreon: http://</a:t>
            </a:r>
            <a:r>
              <a:rPr lang="en" sz="2400" u="sng">
                <a:solidFill>
                  <a:srgbClr val="0563C1"/>
                </a:solidFill>
                <a:hlinkClick r:id="rId4">
                  <a:extLst>
                    <a:ext uri="{A12FA001-AC4F-418D-AE19-62706E023703}">
                      <ahyp:hlinkClr val="tx"/>
                    </a:ext>
                  </a:extLst>
                </a:hlinkClick>
              </a:rPr>
              <a:t>patreon.com/user?u=86918513</a:t>
            </a:r>
            <a:r>
              <a:rPr lang="en" sz="2400">
                <a:solidFill>
                  <a:srgbClr val="241E12"/>
                </a:solidFill>
                <a:highlight>
                  <a:srgbClr val="FFFFFF"/>
                </a:highlight>
              </a:rPr>
              <a:t> Venmo: gad-licht-1</a:t>
            </a:r>
            <a:endParaRPr sz="2400">
              <a:solidFill>
                <a:srgbClr val="241E12"/>
              </a:solidFill>
              <a:highlight>
                <a:srgbClr val="FFFFFF"/>
              </a:highlight>
            </a:endParaRPr>
          </a:p>
          <a:p>
            <a:pPr indent="0" lvl="0" marL="0" rtl="0" algn="ctr">
              <a:lnSpc>
                <a:spcPct val="90000"/>
              </a:lnSpc>
              <a:spcBef>
                <a:spcPts val="0"/>
              </a:spcBef>
              <a:spcAft>
                <a:spcPts val="0"/>
              </a:spcAft>
              <a:buNone/>
            </a:pPr>
            <a:r>
              <a:t/>
            </a:r>
            <a:endParaRPr sz="2400">
              <a:solidFill>
                <a:srgbClr val="241E12"/>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Link to even more stuff: https://linktr.ee/VEANXIOUS</a:t>
            </a:r>
            <a:endParaRPr sz="3200">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