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173444b0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173444b0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173444b0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173444b0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173444b0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173444b0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173444b0f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173444b0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healthjournalism.org/blog/2019/07/identity-first-vs-person-first-language-is-an-important-distinctio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IFL vs PFL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it?</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650">
                <a:solidFill>
                  <a:schemeClr val="dk1"/>
                </a:solidFill>
              </a:rPr>
              <a:t>-So here I use IFL (Identity First Language) where you say identity first like autistic, autistic person, etc.</a:t>
            </a:r>
            <a:endParaRPr sz="1650">
              <a:solidFill>
                <a:schemeClr val="dk1"/>
              </a:solidFill>
            </a:endParaRPr>
          </a:p>
          <a:p>
            <a:pPr indent="0" lvl="0" marL="0" rtl="0" algn="l">
              <a:spcBef>
                <a:spcPts val="0"/>
              </a:spcBef>
              <a:spcAft>
                <a:spcPts val="0"/>
              </a:spcAft>
              <a:buNone/>
            </a:pPr>
            <a:r>
              <a:t/>
            </a:r>
            <a:endParaRPr sz="1650">
              <a:solidFill>
                <a:schemeClr val="dk1"/>
              </a:solidFill>
            </a:endParaRPr>
          </a:p>
          <a:p>
            <a:pPr indent="0" lvl="0" marL="0" rtl="0" algn="l">
              <a:spcBef>
                <a:spcPts val="0"/>
              </a:spcBef>
              <a:spcAft>
                <a:spcPts val="0"/>
              </a:spcAft>
              <a:buClr>
                <a:schemeClr val="dk1"/>
              </a:buClr>
              <a:buSzPts val="1100"/>
              <a:buFont typeface="Arial"/>
              <a:buNone/>
            </a:pPr>
            <a:r>
              <a:rPr lang="en" sz="1650">
                <a:solidFill>
                  <a:schemeClr val="dk1"/>
                </a:solidFill>
              </a:rPr>
              <a:t> -This </a:t>
            </a:r>
            <a:r>
              <a:rPr lang="en" sz="1650">
                <a:solidFill>
                  <a:schemeClr val="dk1"/>
                </a:solidFill>
              </a:rPr>
              <a:t>compares</a:t>
            </a:r>
            <a:r>
              <a:rPr lang="en" sz="1650">
                <a:solidFill>
                  <a:schemeClr val="dk1"/>
                </a:solidFill>
              </a:rPr>
              <a:t> to  over PFL person first language like person with autism, person that has autism.</a:t>
            </a:r>
            <a:endParaRPr sz="2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Reason 1: </a:t>
            </a:r>
            <a:r>
              <a:rPr lang="en" sz="1800">
                <a:solidFill>
                  <a:schemeClr val="dk2"/>
                </a:solidFill>
              </a:rPr>
              <a:t>Most of us prefer it, so respecting it respects community and us</a:t>
            </a:r>
            <a:endParaRPr/>
          </a:p>
        </p:txBody>
      </p:sp>
      <p:sp>
        <p:nvSpPr>
          <p:cNvPr id="72" name="Google Shape;72;p16"/>
          <p:cNvSpPr txBox="1"/>
          <p:nvPr>
            <p:ph idx="1" type="body"/>
          </p:nvPr>
        </p:nvSpPr>
        <p:spPr>
          <a:xfrm>
            <a:off x="225725" y="1152475"/>
            <a:ext cx="8723100" cy="37491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935"/>
              <a:buFont typeface="Arial"/>
              <a:buNone/>
            </a:pPr>
            <a:r>
              <a:rPr lang="en" sz="1650">
                <a:solidFill>
                  <a:schemeClr val="dk1"/>
                </a:solidFill>
              </a:rPr>
              <a:t>Multiple polls with over 9k participant so over 80%, often over 90% of autistics prefer identity first (autistic) it’s certain professional that think we are diseased etc that don’t </a:t>
            </a:r>
            <a:endParaRPr sz="1650">
              <a:solidFill>
                <a:schemeClr val="dk1"/>
              </a:solidFill>
            </a:endParaRPr>
          </a:p>
          <a:p>
            <a:pPr indent="0" lvl="0" marL="0" rtl="0" algn="l">
              <a:lnSpc>
                <a:spcPct val="105000"/>
              </a:lnSpc>
              <a:spcBef>
                <a:spcPts val="0"/>
              </a:spcBef>
              <a:spcAft>
                <a:spcPts val="0"/>
              </a:spcAft>
              <a:buClr>
                <a:schemeClr val="dk1"/>
              </a:buClr>
              <a:buSzPts val="935"/>
              <a:buFont typeface="Arial"/>
              <a:buNone/>
            </a:pPr>
            <a:r>
              <a:t/>
            </a:r>
            <a:endParaRPr sz="1424">
              <a:solidFill>
                <a:schemeClr val="dk1"/>
              </a:solidFill>
            </a:endParaRPr>
          </a:p>
          <a:p>
            <a:pPr indent="0" lvl="0" marL="0" rtl="0" algn="l">
              <a:lnSpc>
                <a:spcPct val="105000"/>
              </a:lnSpc>
              <a:spcBef>
                <a:spcPts val="0"/>
              </a:spcBef>
              <a:spcAft>
                <a:spcPts val="0"/>
              </a:spcAft>
              <a:buClr>
                <a:schemeClr val="dk1"/>
              </a:buClr>
              <a:buSzPts val="935"/>
              <a:buFont typeface="Arial"/>
              <a:buNone/>
            </a:pPr>
            <a:r>
              <a:rPr lang="en" sz="1200">
                <a:solidFill>
                  <a:schemeClr val="dk1"/>
                </a:solidFill>
              </a:rPr>
              <a:t>https://journals.sagepub.com/doi/10.1177/1362361315588200?url_ver=Z39.88-2003&amp;rfr_id=ori%3Arid%3Acrossref.org&amp;rfr_dat=cr_pub++0pubmed&amp;</a:t>
            </a:r>
            <a:endParaRPr sz="1200">
              <a:solidFill>
                <a:schemeClr val="dk1"/>
              </a:solidFill>
            </a:endParaRPr>
          </a:p>
          <a:p>
            <a:pPr indent="0" lvl="0" marL="0" rtl="0" algn="l">
              <a:lnSpc>
                <a:spcPct val="105000"/>
              </a:lnSpc>
              <a:spcBef>
                <a:spcPts val="0"/>
              </a:spcBef>
              <a:spcAft>
                <a:spcPts val="0"/>
              </a:spcAft>
              <a:buClr>
                <a:schemeClr val="dk1"/>
              </a:buClr>
              <a:buSzPts val="935"/>
              <a:buFont typeface="Arial"/>
              <a:buNone/>
            </a:pPr>
            <a:r>
              <a:t/>
            </a:r>
            <a:endParaRPr sz="1424">
              <a:solidFill>
                <a:schemeClr val="dk1"/>
              </a:solidFill>
            </a:endParaRPr>
          </a:p>
          <a:p>
            <a:pPr indent="0" lvl="0" marL="0" rtl="0" algn="l">
              <a:lnSpc>
                <a:spcPct val="105000"/>
              </a:lnSpc>
              <a:spcBef>
                <a:spcPts val="0"/>
              </a:spcBef>
              <a:spcAft>
                <a:spcPts val="0"/>
              </a:spcAft>
              <a:buClr>
                <a:schemeClr val="dk1"/>
              </a:buClr>
              <a:buSzPts val="935"/>
              <a:buFont typeface="Arial"/>
              <a:buNone/>
            </a:pPr>
            <a:r>
              <a:rPr lang="en" sz="1650">
                <a:solidFill>
                  <a:schemeClr val="dk1"/>
                </a:solidFill>
              </a:rPr>
              <a:t>Majority of medical professional preferred PFL, over 80% of autistic adults preferred IFL</a:t>
            </a:r>
            <a:endParaRPr sz="1650">
              <a:solidFill>
                <a:schemeClr val="dk1"/>
              </a:solidFill>
            </a:endParaRPr>
          </a:p>
          <a:p>
            <a:pPr indent="0" lvl="0" marL="0" rtl="0" algn="l">
              <a:lnSpc>
                <a:spcPct val="105000"/>
              </a:lnSpc>
              <a:spcBef>
                <a:spcPts val="0"/>
              </a:spcBef>
              <a:spcAft>
                <a:spcPts val="0"/>
              </a:spcAft>
              <a:buClr>
                <a:schemeClr val="dk1"/>
              </a:buClr>
              <a:buSzPts val="935"/>
              <a:buFont typeface="Arial"/>
              <a:buNone/>
            </a:pPr>
            <a:r>
              <a:t/>
            </a:r>
            <a:endParaRPr sz="1424">
              <a:solidFill>
                <a:schemeClr val="dk1"/>
              </a:solidFill>
            </a:endParaRPr>
          </a:p>
          <a:p>
            <a:pPr indent="0" lvl="0" marL="0" rtl="0" algn="l">
              <a:lnSpc>
                <a:spcPct val="105000"/>
              </a:lnSpc>
              <a:spcBef>
                <a:spcPts val="0"/>
              </a:spcBef>
              <a:spcAft>
                <a:spcPts val="0"/>
              </a:spcAft>
              <a:buClr>
                <a:schemeClr val="dk1"/>
              </a:buClr>
              <a:buSzPts val="935"/>
              <a:buFont typeface="Arial"/>
              <a:buNone/>
            </a:pPr>
            <a:r>
              <a:rPr lang="en" sz="1200">
                <a:solidFill>
                  <a:schemeClr val="dk1"/>
                </a:solidFill>
              </a:rPr>
              <a:t>https://researchautism.org/1000-people-surveyed-survey-says/</a:t>
            </a:r>
            <a:endParaRPr sz="1200">
              <a:solidFill>
                <a:schemeClr val="dk1"/>
              </a:solidFill>
            </a:endParaRPr>
          </a:p>
          <a:p>
            <a:pPr indent="0" lvl="0" marL="0" rtl="0" algn="l">
              <a:lnSpc>
                <a:spcPct val="105000"/>
              </a:lnSpc>
              <a:spcBef>
                <a:spcPts val="0"/>
              </a:spcBef>
              <a:spcAft>
                <a:spcPts val="0"/>
              </a:spcAft>
              <a:buClr>
                <a:schemeClr val="dk1"/>
              </a:buClr>
              <a:buSzPts val="935"/>
              <a:buFont typeface="Arial"/>
              <a:buNone/>
            </a:pPr>
            <a:r>
              <a:t/>
            </a:r>
            <a:endParaRPr sz="1424">
              <a:solidFill>
                <a:schemeClr val="dk1"/>
              </a:solidFill>
            </a:endParaRPr>
          </a:p>
          <a:p>
            <a:pPr indent="0" lvl="0" marL="0" rtl="0" algn="l">
              <a:lnSpc>
                <a:spcPct val="105000"/>
              </a:lnSpc>
              <a:spcBef>
                <a:spcPts val="0"/>
              </a:spcBef>
              <a:spcAft>
                <a:spcPts val="0"/>
              </a:spcAft>
              <a:buClr>
                <a:schemeClr val="dk1"/>
              </a:buClr>
              <a:buSzPts val="935"/>
              <a:buFont typeface="Arial"/>
              <a:buNone/>
            </a:pPr>
            <a:r>
              <a:rPr lang="en" sz="1650">
                <a:solidFill>
                  <a:schemeClr val="dk1"/>
                </a:solidFill>
              </a:rPr>
              <a:t>Multiple disabled community prefer it with over 80%</a:t>
            </a:r>
            <a:endParaRPr sz="1650">
              <a:solidFill>
                <a:schemeClr val="dk1"/>
              </a:solidFill>
            </a:endParaRPr>
          </a:p>
          <a:p>
            <a:pPr indent="0" lvl="0" marL="0" rtl="0" algn="l">
              <a:lnSpc>
                <a:spcPct val="105000"/>
              </a:lnSpc>
              <a:spcBef>
                <a:spcPts val="0"/>
              </a:spcBef>
              <a:spcAft>
                <a:spcPts val="0"/>
              </a:spcAft>
              <a:buClr>
                <a:schemeClr val="dk1"/>
              </a:buClr>
              <a:buSzPts val="935"/>
              <a:buFont typeface="Arial"/>
              <a:buNone/>
            </a:pPr>
            <a:r>
              <a:t/>
            </a:r>
            <a:endParaRPr sz="1424">
              <a:solidFill>
                <a:schemeClr val="dk1"/>
              </a:solidFill>
            </a:endParaRPr>
          </a:p>
          <a:p>
            <a:pPr indent="0" lvl="0" marL="0" rtl="0" algn="l">
              <a:lnSpc>
                <a:spcPct val="105000"/>
              </a:lnSpc>
              <a:spcBef>
                <a:spcPts val="0"/>
              </a:spcBef>
              <a:spcAft>
                <a:spcPts val="0"/>
              </a:spcAft>
              <a:buSzPts val="935"/>
              <a:buNone/>
            </a:pPr>
            <a:r>
              <a:rPr lang="en" sz="1200" u="sng">
                <a:solidFill>
                  <a:schemeClr val="hlink"/>
                </a:solidFill>
                <a:hlinkClick r:id="rId3"/>
              </a:rPr>
              <a:t>https://healthjournalism.org/blog/2019/07/identity-first-vs-person-first-language-is-an-important-distinction/</a:t>
            </a:r>
            <a:endParaRPr sz="1200">
              <a:solidFill>
                <a:schemeClr val="dk1"/>
              </a:solidFill>
            </a:endParaRPr>
          </a:p>
          <a:p>
            <a:pPr indent="0" lvl="0" marL="0" rtl="0" algn="l">
              <a:lnSpc>
                <a:spcPct val="105000"/>
              </a:lnSpc>
              <a:spcBef>
                <a:spcPts val="0"/>
              </a:spcBef>
              <a:spcAft>
                <a:spcPts val="0"/>
              </a:spcAft>
              <a:buSzPts val="935"/>
              <a:buNone/>
            </a:pPr>
            <a:r>
              <a:t/>
            </a:r>
            <a:endParaRPr sz="1424">
              <a:solidFill>
                <a:schemeClr val="dk1"/>
              </a:solidFill>
            </a:endParaRPr>
          </a:p>
          <a:p>
            <a:pPr indent="0" lvl="0" marL="0" rtl="0" algn="l">
              <a:lnSpc>
                <a:spcPct val="105000"/>
              </a:lnSpc>
              <a:spcBef>
                <a:spcPts val="0"/>
              </a:spcBef>
              <a:spcAft>
                <a:spcPts val="0"/>
              </a:spcAft>
              <a:buClr>
                <a:schemeClr val="dk1"/>
              </a:buClr>
              <a:buSzPts val="935"/>
              <a:buFont typeface="Arial"/>
              <a:buNone/>
            </a:pPr>
            <a:r>
              <a:rPr lang="en" sz="1650">
                <a:solidFill>
                  <a:schemeClr val="dk1"/>
                </a:solidFill>
              </a:rPr>
              <a:t>You can find many more examples</a:t>
            </a:r>
            <a:endParaRPr sz="1650">
              <a:solidFill>
                <a:schemeClr val="dk1"/>
              </a:solidFill>
            </a:endParaRPr>
          </a:p>
          <a:p>
            <a:pPr indent="0" lvl="0" marL="0" rtl="0" algn="l">
              <a:lnSpc>
                <a:spcPct val="105000"/>
              </a:lnSpc>
              <a:spcBef>
                <a:spcPts val="0"/>
              </a:spcBef>
              <a:spcAft>
                <a:spcPts val="1200"/>
              </a:spcAft>
              <a:buSzPts val="935"/>
              <a:buNone/>
            </a:pPr>
            <a:r>
              <a:t/>
            </a:r>
            <a:endParaRPr sz="153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282550" y="1557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Reason 2</a:t>
            </a:r>
            <a:endParaRPr/>
          </a:p>
        </p:txBody>
      </p:sp>
      <p:sp>
        <p:nvSpPr>
          <p:cNvPr id="78" name="Google Shape;78;p17"/>
          <p:cNvSpPr txBox="1"/>
          <p:nvPr>
            <p:ph idx="1" type="body"/>
          </p:nvPr>
        </p:nvSpPr>
        <p:spPr>
          <a:xfrm>
            <a:off x="166200" y="728400"/>
            <a:ext cx="8811600" cy="377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50">
                <a:solidFill>
                  <a:schemeClr val="dk1"/>
                </a:solidFill>
              </a:rPr>
              <a:t>I’m Jewish white man I don’t need to say hey I’m person with manhood and Judaism and white to remind people I’m person first. Think about any identity like that, or even non human description. We don’t say car that is red.  </a:t>
            </a:r>
            <a:endParaRPr sz="1650">
              <a:solidFill>
                <a:schemeClr val="dk1"/>
              </a:solidFill>
            </a:endParaRPr>
          </a:p>
          <a:p>
            <a:pPr indent="0" lvl="0" marL="0" rtl="0" algn="l">
              <a:spcBef>
                <a:spcPts val="0"/>
              </a:spcBef>
              <a:spcAft>
                <a:spcPts val="0"/>
              </a:spcAft>
              <a:buClr>
                <a:schemeClr val="dk1"/>
              </a:buClr>
              <a:buSzPts val="1100"/>
              <a:buFont typeface="Arial"/>
              <a:buNone/>
            </a:pPr>
            <a:r>
              <a:t/>
            </a:r>
            <a:endParaRPr sz="1650">
              <a:solidFill>
                <a:schemeClr val="dk1"/>
              </a:solidFill>
            </a:endParaRPr>
          </a:p>
          <a:p>
            <a:pPr indent="0" lvl="0" marL="0" rtl="0" algn="l">
              <a:spcBef>
                <a:spcPts val="0"/>
              </a:spcBef>
              <a:spcAft>
                <a:spcPts val="0"/>
              </a:spcAft>
              <a:buClr>
                <a:schemeClr val="dk1"/>
              </a:buClr>
              <a:buSzPts val="1100"/>
              <a:buFont typeface="Arial"/>
              <a:buNone/>
            </a:pPr>
            <a:r>
              <a:rPr lang="en" sz="1650">
                <a:solidFill>
                  <a:schemeClr val="dk1"/>
                </a:solidFill>
              </a:rPr>
              <a:t>If you need that reminder you have problem </a:t>
            </a:r>
            <a:endParaRPr sz="1650">
              <a:solidFill>
                <a:schemeClr val="dk1"/>
              </a:solidFill>
            </a:endParaRPr>
          </a:p>
          <a:p>
            <a:pPr indent="0" lvl="0" marL="0" rtl="0" algn="l">
              <a:spcBef>
                <a:spcPts val="0"/>
              </a:spcBef>
              <a:spcAft>
                <a:spcPts val="0"/>
              </a:spcAft>
              <a:buClr>
                <a:schemeClr val="dk1"/>
              </a:buClr>
              <a:buSzPts val="1100"/>
              <a:buFont typeface="Arial"/>
              <a:buNone/>
            </a:pPr>
            <a:r>
              <a:t/>
            </a:r>
            <a:endParaRPr sz="1650">
              <a:solidFill>
                <a:schemeClr val="dk1"/>
              </a:solidFill>
            </a:endParaRPr>
          </a:p>
          <a:p>
            <a:pPr indent="0" lvl="0" marL="0" rtl="0" algn="l">
              <a:spcBef>
                <a:spcPts val="0"/>
              </a:spcBef>
              <a:spcAft>
                <a:spcPts val="0"/>
              </a:spcAft>
              <a:buClr>
                <a:schemeClr val="dk1"/>
              </a:buClr>
              <a:buSzPts val="1100"/>
              <a:buFont typeface="Arial"/>
              <a:buNone/>
            </a:pPr>
            <a:r>
              <a:rPr lang="en" sz="1650">
                <a:solidFill>
                  <a:schemeClr val="dk1"/>
                </a:solidFill>
              </a:rPr>
              <a:t>PFL language is bulky add on that makes autism seem like bulky add on not who we are, by making it long bulky and harder to say it makes it sound more like disease  and stigmatize it</a:t>
            </a:r>
            <a:endParaRPr sz="1650">
              <a:solidFill>
                <a:schemeClr val="dk1"/>
              </a:solidFill>
            </a:endParaRPr>
          </a:p>
          <a:p>
            <a:pPr indent="0" lvl="0" marL="0" rtl="0" algn="l">
              <a:spcBef>
                <a:spcPts val="0"/>
              </a:spcBef>
              <a:spcAft>
                <a:spcPts val="0"/>
              </a:spcAft>
              <a:buClr>
                <a:schemeClr val="dk1"/>
              </a:buClr>
              <a:buSzPts val="1100"/>
              <a:buFont typeface="Arial"/>
              <a:buNone/>
            </a:pPr>
            <a:r>
              <a:t/>
            </a:r>
            <a:endParaRPr sz="1650">
              <a:solidFill>
                <a:schemeClr val="dk1"/>
              </a:solidFill>
            </a:endParaRPr>
          </a:p>
          <a:p>
            <a:pPr indent="0" lvl="0" marL="0" rtl="0" algn="l">
              <a:spcBef>
                <a:spcPts val="0"/>
              </a:spcBef>
              <a:spcAft>
                <a:spcPts val="0"/>
              </a:spcAft>
              <a:buClr>
                <a:schemeClr val="dk1"/>
              </a:buClr>
              <a:buSzPts val="1100"/>
              <a:buFont typeface="Arial"/>
              <a:buNone/>
            </a:pPr>
            <a:r>
              <a:rPr lang="en" sz="1650">
                <a:solidFill>
                  <a:schemeClr val="dk1"/>
                </a:solidFill>
              </a:rPr>
              <a:t>This says You took your time in fact to make it so long</a:t>
            </a:r>
            <a:endParaRPr sz="1650">
              <a:solidFill>
                <a:schemeClr val="dk1"/>
              </a:solidFill>
            </a:endParaRPr>
          </a:p>
          <a:p>
            <a:pPr indent="0" lvl="0" marL="0" rtl="0" algn="l">
              <a:spcBef>
                <a:spcPts val="0"/>
              </a:spcBef>
              <a:spcAft>
                <a:spcPts val="0"/>
              </a:spcAft>
              <a:buClr>
                <a:schemeClr val="dk1"/>
              </a:buClr>
              <a:buSzPts val="1100"/>
              <a:buFont typeface="Arial"/>
              <a:buNone/>
            </a:pPr>
            <a:r>
              <a:t/>
            </a:r>
            <a:endParaRPr sz="1650">
              <a:solidFill>
                <a:schemeClr val="dk1"/>
              </a:solidFill>
            </a:endParaRPr>
          </a:p>
          <a:p>
            <a:pPr indent="0" lvl="0" marL="0" rtl="0" algn="l">
              <a:spcBef>
                <a:spcPts val="0"/>
              </a:spcBef>
              <a:spcAft>
                <a:spcPts val="0"/>
              </a:spcAft>
              <a:buClr>
                <a:schemeClr val="dk1"/>
              </a:buClr>
              <a:buSzPts val="1100"/>
              <a:buFont typeface="Arial"/>
              <a:buNone/>
            </a:pPr>
            <a:r>
              <a:rPr lang="en" sz="1650">
                <a:solidFill>
                  <a:schemeClr val="dk1"/>
                </a:solidFill>
              </a:rPr>
              <a:t>Autistic person- we got point</a:t>
            </a:r>
            <a:endParaRPr sz="1650">
              <a:solidFill>
                <a:schemeClr val="dk1"/>
              </a:solidFill>
            </a:endParaRPr>
          </a:p>
          <a:p>
            <a:pPr indent="0" lvl="0" marL="0" rtl="0" algn="l">
              <a:spcBef>
                <a:spcPts val="0"/>
              </a:spcBef>
              <a:spcAft>
                <a:spcPts val="0"/>
              </a:spcAft>
              <a:buClr>
                <a:schemeClr val="dk1"/>
              </a:buClr>
              <a:buSzPts val="1100"/>
              <a:buFont typeface="Arial"/>
              <a:buNone/>
            </a:pPr>
            <a:r>
              <a:t/>
            </a:r>
            <a:endParaRPr sz="1650">
              <a:solidFill>
                <a:schemeClr val="dk1"/>
              </a:solidFill>
            </a:endParaRPr>
          </a:p>
          <a:p>
            <a:pPr indent="0" lvl="0" marL="0" rtl="0" algn="l">
              <a:spcBef>
                <a:spcPts val="0"/>
              </a:spcBef>
              <a:spcAft>
                <a:spcPts val="0"/>
              </a:spcAft>
              <a:buClr>
                <a:schemeClr val="dk1"/>
              </a:buClr>
              <a:buSzPts val="1100"/>
              <a:buFont typeface="Arial"/>
              <a:buNone/>
            </a:pPr>
            <a:r>
              <a:rPr lang="en" sz="1650">
                <a:solidFill>
                  <a:schemeClr val="dk1"/>
                </a:solidFill>
              </a:rPr>
              <a:t>Person with autism - more cumbersome </a:t>
            </a:r>
            <a:endParaRPr sz="165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