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045a7e9c1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045a7e9c1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045a7e9c15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045a7e9c15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045a7e9c1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045a7e9c1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045a7e9c15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045a7e9c15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045a7e9c15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2045a7e9c15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045a7e9c15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2045a7e9c15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Intrusive thoughts</a:t>
            </a:r>
            <a:endParaRPr/>
          </a:p>
          <a:p>
            <a:pPr indent="0" lvl="0" marL="0" rtl="0" algn="ctr">
              <a:spcBef>
                <a:spcPts val="0"/>
              </a:spcBef>
              <a:spcAft>
                <a:spcPts val="0"/>
              </a:spcAft>
              <a:buNone/>
            </a:pPr>
            <a:r>
              <a:rPr lang="en"/>
              <a:t>TW: Intrusive thoughts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are they? What do they mean? Do they person?</a:t>
            </a:r>
            <a:endParaRPr/>
          </a:p>
        </p:txBody>
      </p:sp>
      <p:sp>
        <p:nvSpPr>
          <p:cNvPr id="66" name="Google Shape;66;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Unwanted or uncalled for thoughts or thoughts that cause harm</a:t>
            </a:r>
            <a:endParaRPr/>
          </a:p>
          <a:p>
            <a:pPr indent="-342900" lvl="0" marL="457200" rtl="0" algn="l">
              <a:spcBef>
                <a:spcPts val="0"/>
              </a:spcBef>
              <a:spcAft>
                <a:spcPts val="0"/>
              </a:spcAft>
              <a:buSzPts val="1800"/>
              <a:buChar char="●"/>
            </a:pPr>
            <a:r>
              <a:rPr lang="en"/>
              <a:t>They may include self-harm, negative thoughts, suicidal thoughts, or thoughts of hurting others</a:t>
            </a:r>
            <a:endParaRPr/>
          </a:p>
          <a:p>
            <a:pPr indent="-342900" lvl="0" marL="457200" rtl="0" algn="l">
              <a:spcBef>
                <a:spcPts val="0"/>
              </a:spcBef>
              <a:spcAft>
                <a:spcPts val="0"/>
              </a:spcAft>
              <a:buSzPts val="1800"/>
              <a:buChar char="●"/>
            </a:pPr>
            <a:r>
              <a:rPr lang="en"/>
              <a:t>Self-harm thoughts =/= suicidal</a:t>
            </a:r>
            <a:endParaRPr/>
          </a:p>
          <a:p>
            <a:pPr indent="-342900" lvl="0" marL="457200" rtl="0" algn="l">
              <a:spcBef>
                <a:spcPts val="0"/>
              </a:spcBef>
              <a:spcAft>
                <a:spcPts val="0"/>
              </a:spcAft>
              <a:buSzPts val="1800"/>
              <a:buChar char="●"/>
            </a:pPr>
            <a:r>
              <a:rPr lang="en"/>
              <a:t>They do not define a person. Many have many intrusive thoughts, and never act on them. Others have very few but act on them. Some people grossed out, etc. so much about thoughts in </a:t>
            </a:r>
            <a:r>
              <a:rPr lang="en"/>
              <a:t>their</a:t>
            </a:r>
            <a:r>
              <a:rPr lang="en"/>
              <a:t> head that they act kinder thormal person or can understand bad things better. Others hurt people without thinking. Intrusive thoughts does not equal bad person, nor no intrusive thoughts means good person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Cont.</a:t>
            </a:r>
            <a:endParaRPr/>
          </a:p>
        </p:txBody>
      </p:sp>
      <p:sp>
        <p:nvSpPr>
          <p:cNvPr id="72" name="Google Shape;72;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Causes are not fully known but here are some: trauma, anxiety, physical illness, mental illness, not enough stimulation</a:t>
            </a:r>
            <a:endParaRPr/>
          </a:p>
          <a:p>
            <a:pPr indent="-342900" lvl="0" marL="457200" rtl="0" algn="l">
              <a:spcBef>
                <a:spcPts val="0"/>
              </a:spcBef>
              <a:spcAft>
                <a:spcPts val="0"/>
              </a:spcAft>
              <a:buSzPts val="1800"/>
              <a:buChar char="●"/>
            </a:pPr>
            <a:r>
              <a:rPr lang="en"/>
              <a:t>It’s not only physical self harm or cutting oneself, it can be working one self to harm, hitting, and more</a:t>
            </a:r>
            <a:endParaRPr/>
          </a:p>
          <a:p>
            <a:pPr indent="-342900" lvl="0" marL="457200" rtl="0" algn="l">
              <a:spcBef>
                <a:spcPts val="0"/>
              </a:spcBef>
              <a:spcAft>
                <a:spcPts val="0"/>
              </a:spcAft>
              <a:buSzPts val="1800"/>
              <a:buChar char="●"/>
            </a:pPr>
            <a:r>
              <a:rPr lang="en"/>
              <a:t>It can be caused because you feel nothing or deep emptiness, and want something to fill it and pain can be one of most filling things</a:t>
            </a:r>
            <a:endParaRPr/>
          </a:p>
          <a:p>
            <a:pPr indent="-342900" lvl="0" marL="457200" rtl="0" algn="l">
              <a:spcBef>
                <a:spcPts val="0"/>
              </a:spcBef>
              <a:spcAft>
                <a:spcPts val="0"/>
              </a:spcAft>
              <a:buSzPts val="1800"/>
              <a:buChar char="●"/>
            </a:pPr>
            <a:r>
              <a:rPr lang="en"/>
              <a:t>It can be that harmful environment is all you know, and you want familiarity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to do… (none of this may be easy)</a:t>
            </a:r>
            <a:endParaRPr/>
          </a:p>
        </p:txBody>
      </p:sp>
      <p:sp>
        <p:nvSpPr>
          <p:cNvPr id="78" name="Google Shape;78;p17"/>
          <p:cNvSpPr txBox="1"/>
          <p:nvPr>
            <p:ph idx="1" type="body"/>
          </p:nvPr>
        </p:nvSpPr>
        <p:spPr>
          <a:xfrm>
            <a:off x="225025" y="1152475"/>
            <a:ext cx="8824200" cy="3416400"/>
          </a:xfrm>
          <a:prstGeom prst="rect">
            <a:avLst/>
          </a:prstGeom>
        </p:spPr>
        <p:txBody>
          <a:bodyPr anchorCtr="0" anchor="t" bIns="91425" lIns="91425" spcFirstLastPara="1" rIns="91425" wrap="square" tIns="91425">
            <a:noAutofit/>
          </a:bodyPr>
          <a:lstStyle/>
          <a:p>
            <a:pPr indent="-333375" lvl="0" marL="457200" rtl="0" algn="l">
              <a:lnSpc>
                <a:spcPct val="105000"/>
              </a:lnSpc>
              <a:spcBef>
                <a:spcPts val="0"/>
              </a:spcBef>
              <a:spcAft>
                <a:spcPts val="0"/>
              </a:spcAft>
              <a:buSzPts val="1650"/>
              <a:buChar char="●"/>
            </a:pPr>
            <a:r>
              <a:rPr lang="en" sz="1650"/>
              <a:t>See my presentation on anxiety for more, but lowering anxiety helps</a:t>
            </a:r>
            <a:endParaRPr sz="1650"/>
          </a:p>
          <a:p>
            <a:pPr indent="-333375" lvl="0" marL="457200" rtl="0" algn="l">
              <a:lnSpc>
                <a:spcPct val="105000"/>
              </a:lnSpc>
              <a:spcBef>
                <a:spcPts val="0"/>
              </a:spcBef>
              <a:spcAft>
                <a:spcPts val="0"/>
              </a:spcAft>
              <a:buSzPts val="1650"/>
              <a:buChar char="●"/>
            </a:pPr>
            <a:r>
              <a:rPr lang="en" sz="1650"/>
              <a:t>Therapy can help, but not behaviorist. CBT, DBT, talk, psychotherapy, play, etc. but each has its own cons/pros &amp; very much depends on therapist (see some of my guides)</a:t>
            </a:r>
            <a:endParaRPr sz="1650"/>
          </a:p>
          <a:p>
            <a:pPr indent="-333375" lvl="0" marL="457200" rtl="0" algn="l">
              <a:lnSpc>
                <a:spcPct val="105000"/>
              </a:lnSpc>
              <a:spcBef>
                <a:spcPts val="0"/>
              </a:spcBef>
              <a:spcAft>
                <a:spcPts val="0"/>
              </a:spcAft>
              <a:buSzPts val="1650"/>
              <a:buChar char="●"/>
            </a:pPr>
            <a:r>
              <a:rPr lang="en" sz="1650"/>
              <a:t>Keeping busy with lists of things to do, games to distract yourself, &amp; movement can help</a:t>
            </a:r>
            <a:endParaRPr sz="1650"/>
          </a:p>
          <a:p>
            <a:pPr indent="-333375" lvl="0" marL="457200" rtl="0" algn="l">
              <a:lnSpc>
                <a:spcPct val="105000"/>
              </a:lnSpc>
              <a:spcBef>
                <a:spcPts val="0"/>
              </a:spcBef>
              <a:spcAft>
                <a:spcPts val="0"/>
              </a:spcAft>
              <a:buSzPts val="1650"/>
              <a:buChar char="●"/>
            </a:pPr>
            <a:r>
              <a:rPr lang="en" sz="1650"/>
              <a:t>Find a safe </a:t>
            </a:r>
            <a:r>
              <a:rPr lang="en" sz="1650"/>
              <a:t>place, find safe community</a:t>
            </a:r>
            <a:endParaRPr sz="1650"/>
          </a:p>
          <a:p>
            <a:pPr indent="-333375" lvl="0" marL="457200" rtl="0" algn="l">
              <a:lnSpc>
                <a:spcPct val="105000"/>
              </a:lnSpc>
              <a:spcBef>
                <a:spcPts val="0"/>
              </a:spcBef>
              <a:spcAft>
                <a:spcPts val="0"/>
              </a:spcAft>
              <a:buSzPts val="1650"/>
              <a:buChar char="●"/>
            </a:pPr>
            <a:r>
              <a:rPr lang="en" sz="1650"/>
              <a:t>Open up slowly (as to figure out if its safe) to people around you</a:t>
            </a:r>
            <a:endParaRPr sz="1650"/>
          </a:p>
          <a:p>
            <a:pPr indent="-333375" lvl="0" marL="457200" rtl="0" algn="l">
              <a:lnSpc>
                <a:spcPct val="105000"/>
              </a:lnSpc>
              <a:spcBef>
                <a:spcPts val="0"/>
              </a:spcBef>
              <a:spcAft>
                <a:spcPts val="0"/>
              </a:spcAft>
              <a:buSzPts val="1650"/>
              <a:buChar char="●"/>
            </a:pPr>
            <a:r>
              <a:rPr lang="en" sz="1650"/>
              <a:t>Humor can help</a:t>
            </a:r>
            <a:endParaRPr sz="1650"/>
          </a:p>
          <a:p>
            <a:pPr indent="-333375" lvl="0" marL="457200" rtl="0" algn="l">
              <a:lnSpc>
                <a:spcPct val="105000"/>
              </a:lnSpc>
              <a:spcBef>
                <a:spcPts val="0"/>
              </a:spcBef>
              <a:spcAft>
                <a:spcPts val="0"/>
              </a:spcAft>
              <a:buSzPts val="1650"/>
              <a:buChar char="●"/>
            </a:pPr>
            <a:r>
              <a:rPr lang="en" sz="1650"/>
              <a:t>Making sensory environment not too much or too little</a:t>
            </a:r>
            <a:endParaRPr sz="1650"/>
          </a:p>
          <a:p>
            <a:pPr indent="-333375" lvl="0" marL="457200" rtl="0" algn="l">
              <a:lnSpc>
                <a:spcPct val="105000"/>
              </a:lnSpc>
              <a:spcBef>
                <a:spcPts val="0"/>
              </a:spcBef>
              <a:spcAft>
                <a:spcPts val="0"/>
              </a:spcAft>
              <a:buSzPts val="1650"/>
              <a:buChar char="●"/>
            </a:pPr>
            <a:r>
              <a:rPr lang="en" sz="1650"/>
              <a:t>Keeping hydrated, well-rested, fed, etc.</a:t>
            </a:r>
            <a:endParaRPr sz="1650"/>
          </a:p>
          <a:p>
            <a:pPr indent="-333375" lvl="0" marL="457200" rtl="0" algn="l">
              <a:lnSpc>
                <a:spcPct val="105000"/>
              </a:lnSpc>
              <a:spcBef>
                <a:spcPts val="0"/>
              </a:spcBef>
              <a:spcAft>
                <a:spcPts val="0"/>
              </a:spcAft>
              <a:buSzPts val="1650"/>
              <a:buChar char="●"/>
            </a:pPr>
            <a:r>
              <a:rPr lang="en" sz="1650"/>
              <a:t>Reminding yourself that these thoughts do not define you</a:t>
            </a:r>
            <a:endParaRPr sz="1650"/>
          </a:p>
          <a:p>
            <a:pPr indent="-333375" lvl="0" marL="457200" rtl="0" algn="l">
              <a:lnSpc>
                <a:spcPct val="105000"/>
              </a:lnSpc>
              <a:spcBef>
                <a:spcPts val="0"/>
              </a:spcBef>
              <a:spcAft>
                <a:spcPts val="0"/>
              </a:spcAft>
              <a:buSzPts val="1650"/>
              <a:buChar char="●"/>
            </a:pPr>
            <a:r>
              <a:rPr lang="en" sz="1650"/>
              <a:t>Think would I say this if I was someone else? Would I want this for somebody else?</a:t>
            </a:r>
            <a:endParaRPr sz="1650"/>
          </a:p>
          <a:p>
            <a:pPr indent="-333375" lvl="0" marL="457200" rtl="0" algn="l">
              <a:lnSpc>
                <a:spcPct val="105000"/>
              </a:lnSpc>
              <a:spcBef>
                <a:spcPts val="0"/>
              </a:spcBef>
              <a:spcAft>
                <a:spcPts val="0"/>
              </a:spcAft>
              <a:buSzPts val="1650"/>
              <a:buChar char="●"/>
            </a:pPr>
            <a:r>
              <a:rPr lang="en" sz="1650"/>
              <a:t>Meds if necessary</a:t>
            </a:r>
            <a:endParaRPr sz="1650"/>
          </a:p>
          <a:p>
            <a:pPr indent="-333375" lvl="0" marL="457200" rtl="0" algn="l">
              <a:lnSpc>
                <a:spcPct val="105000"/>
              </a:lnSpc>
              <a:spcBef>
                <a:spcPts val="0"/>
              </a:spcBef>
              <a:spcAft>
                <a:spcPts val="0"/>
              </a:spcAft>
              <a:buSzPts val="1650"/>
              <a:buChar char="●"/>
            </a:pPr>
            <a:r>
              <a:rPr lang="en" sz="1650"/>
              <a:t>Routine</a:t>
            </a:r>
            <a:endParaRPr sz="165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Danger of mindfulness</a:t>
            </a:r>
            <a:endParaRPr/>
          </a:p>
        </p:txBody>
      </p:sp>
      <p:sp>
        <p:nvSpPr>
          <p:cNvPr id="84" name="Google Shape;84;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 talked about this in my CBT ppt more in depth, but mindfulness can increase in some intrusive thoughts by freeing up space for them to seep in, exercise relate to trauma triggers like closing eyes, </a:t>
            </a:r>
            <a:r>
              <a:rPr lang="en"/>
              <a:t>pressure</a:t>
            </a:r>
            <a:r>
              <a:rPr lang="en"/>
              <a:t> to do things one might not be good at, &amp; more. In others it help</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To others</a:t>
            </a:r>
            <a:endParaRPr/>
          </a:p>
        </p:txBody>
      </p:sp>
      <p:sp>
        <p:nvSpPr>
          <p:cNvPr id="90" name="Google Shape;90;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Please try to make yourself a safe space</a:t>
            </a:r>
            <a:endParaRPr/>
          </a:p>
          <a:p>
            <a:pPr indent="-342900" lvl="0" marL="457200" rtl="0" algn="l">
              <a:spcBef>
                <a:spcPts val="0"/>
              </a:spcBef>
              <a:spcAft>
                <a:spcPts val="0"/>
              </a:spcAft>
              <a:buSzPts val="1800"/>
              <a:buChar char="●"/>
            </a:pPr>
            <a:r>
              <a:rPr lang="en"/>
              <a:t>De-stigmatize it</a:t>
            </a:r>
            <a:endParaRPr/>
          </a:p>
          <a:p>
            <a:pPr indent="-342900" lvl="0" marL="457200" rtl="0" algn="l">
              <a:spcBef>
                <a:spcPts val="0"/>
              </a:spcBef>
              <a:spcAft>
                <a:spcPts val="0"/>
              </a:spcAft>
              <a:buSzPts val="1800"/>
              <a:buChar char="●"/>
            </a:pPr>
            <a:r>
              <a:rPr lang="en"/>
              <a:t>Be aware of how media presents it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20"/>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rtl="0" algn="ctr">
              <a:spcBef>
                <a:spcPts val="0"/>
              </a:spcBef>
              <a:spcAft>
                <a:spcPts val="0"/>
              </a:spcAft>
              <a:buNone/>
            </a:pPr>
            <a:r>
              <a:rPr lang="en" sz="3000">
                <a:solidFill>
                  <a:srgbClr val="000000"/>
                </a:solidFill>
                <a:latin typeface="Calibri"/>
                <a:ea typeface="Calibri"/>
                <a:cs typeface="Calibri"/>
                <a:sym typeface="Calibri"/>
              </a:rPr>
              <a:t>By VeAnxious_Au_Learner</a:t>
            </a:r>
            <a:r>
              <a:rPr lang="en" sz="2800">
                <a:solidFill>
                  <a:srgbClr val="000000"/>
                </a:solidFill>
                <a:latin typeface="Calibri"/>
                <a:ea typeface="Calibri"/>
                <a:cs typeface="Calibri"/>
                <a:sym typeface="Calibri"/>
              </a:rPr>
              <a:t>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rPr lang="en" sz="2400">
                <a:solidFill>
                  <a:srgbClr val="000000"/>
                </a:solidFill>
              </a:rPr>
              <a:t>Find other posts on: </a:t>
            </a:r>
            <a:r>
              <a:rPr lang="en" sz="2400" u="sng">
                <a:solidFill>
                  <a:srgbClr val="0563C1"/>
                </a:solidFill>
                <a:highlight>
                  <a:srgbClr val="FFFFFF"/>
                </a:highlight>
                <a:hlinkClick r:id="rId3">
                  <a:extLst>
                    <a:ext uri="{A12FA001-AC4F-418D-AE19-62706E023703}">
                      <ahyp:hlinkClr val="tx"/>
                    </a:ext>
                  </a:extLst>
                </a:hlinkClick>
              </a:rPr>
              <a:t>https://tinyurl.com/3eueneys</a:t>
            </a:r>
            <a:endParaRPr sz="2400">
              <a:solidFill>
                <a:srgbClr val="000000"/>
              </a:solidFill>
              <a:highlight>
                <a:srgbClr val="FFFFFF"/>
              </a:highlight>
            </a:endParaRPr>
          </a:p>
          <a:p>
            <a:pPr indent="0" lvl="0" marL="0" rtl="0" algn="ctr">
              <a:spcBef>
                <a:spcPts val="0"/>
              </a:spcBef>
              <a:spcAft>
                <a:spcPts val="0"/>
              </a:spcAft>
              <a:buNone/>
            </a:pPr>
            <a:r>
              <a:t/>
            </a:r>
            <a:endParaRPr sz="2400">
              <a:solidFill>
                <a:srgbClr val="000000"/>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Patreon: http://</a:t>
            </a:r>
            <a:r>
              <a:rPr lang="en" sz="2400" u="sng">
                <a:solidFill>
                  <a:srgbClr val="0563C1"/>
                </a:solidFill>
                <a:hlinkClick r:id="rId4">
                  <a:extLst>
                    <a:ext uri="{A12FA001-AC4F-418D-AE19-62706E023703}">
                      <ahyp:hlinkClr val="tx"/>
                    </a:ext>
                  </a:extLst>
                </a:hlinkClick>
              </a:rPr>
              <a:t>patreon.com/user?u=86918513</a:t>
            </a:r>
            <a:r>
              <a:rPr lang="en" sz="2400">
                <a:solidFill>
                  <a:srgbClr val="241E12"/>
                </a:solidFill>
                <a:highlight>
                  <a:srgbClr val="FFFFFF"/>
                </a:highlight>
              </a:rPr>
              <a:t> Venmo: gad-licht-1</a:t>
            </a:r>
            <a:endParaRPr sz="2400">
              <a:solidFill>
                <a:srgbClr val="241E12"/>
              </a:solidFill>
              <a:highlight>
                <a:srgbClr val="FFFFFF"/>
              </a:highlight>
            </a:endParaRPr>
          </a:p>
          <a:p>
            <a:pPr indent="0" lvl="0" marL="0" rtl="0" algn="ctr">
              <a:lnSpc>
                <a:spcPct val="90000"/>
              </a:lnSpc>
              <a:spcBef>
                <a:spcPts val="0"/>
              </a:spcBef>
              <a:spcAft>
                <a:spcPts val="0"/>
              </a:spcAft>
              <a:buNone/>
            </a:pPr>
            <a:r>
              <a:t/>
            </a:r>
            <a:endParaRPr sz="2400">
              <a:solidFill>
                <a:srgbClr val="241E12"/>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Link to even more stuff: https://linktr.ee/VEANXIOUS</a:t>
            </a:r>
            <a:endParaRPr sz="32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