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Helvetica Neue"/>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5" roundtripDataSignature="AMtx7mgsWXVcsJU9f1uNuPcxm2JgvnTo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HelveticaNeue-regular.fntdata"/><Relationship Id="rId10" Type="http://schemas.openxmlformats.org/officeDocument/2006/relationships/slide" Target="slides/slide6.xml"/><Relationship Id="rId13" Type="http://schemas.openxmlformats.org/officeDocument/2006/relationships/font" Target="fonts/HelveticaNeue-italic.fntdata"/><Relationship Id="rId12"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font" Target="fonts/HelveticaNeue-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p:nvPr>
            <p:ph idx="2" type="pic"/>
          </p:nvPr>
        </p:nvSpPr>
        <p:spPr>
          <a:xfrm>
            <a:off x="5183188" y="987425"/>
            <a:ext cx="6172200" cy="4873625"/>
          </a:xfrm>
          <a:prstGeom prst="rect">
            <a:avLst/>
          </a:prstGeom>
          <a:noFill/>
          <a:ln>
            <a:noFill/>
          </a:ln>
        </p:spPr>
      </p:sp>
      <p:sp>
        <p:nvSpPr>
          <p:cNvPr id="64" name="Google Shape;6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Making Forms Better</a:t>
            </a:r>
            <a:endParaRPr/>
          </a:p>
        </p:txBody>
      </p:sp>
      <p:sp>
        <p:nvSpPr>
          <p:cNvPr id="85" name="Google Shape;85;p1"/>
          <p:cNvSpPr txBox="1"/>
          <p:nvPr/>
        </p:nvSpPr>
        <p:spPr>
          <a:xfrm>
            <a:off x="1524000" y="3602038"/>
            <a:ext cx="9144000" cy="1655700"/>
          </a:xfrm>
          <a:prstGeom prst="rect">
            <a:avLst/>
          </a:prstGeom>
          <a:noFill/>
          <a:ln>
            <a:noFill/>
          </a:ln>
        </p:spPr>
        <p:txBody>
          <a:bodyPr anchorCtr="0" anchor="t" bIns="45700" lIns="91425" spcFirstLastPara="1" rIns="91425" wrap="square" tIns="45700">
            <a:normAutofit lnSpcReduction="10000"/>
          </a:bodyPr>
          <a:lstStyle/>
          <a:p>
            <a:pPr indent="0" lvl="0" marL="0" rtl="0" algn="ctr">
              <a:spcBef>
                <a:spcPts val="0"/>
              </a:spcBef>
              <a:spcAft>
                <a:spcPts val="0"/>
              </a:spcAft>
              <a:buNone/>
            </a:pPr>
            <a:r>
              <a:rPr lang="en-US" sz="2100">
                <a:solidFill>
                  <a:srgbClr val="000000"/>
                </a:solidFill>
                <a:latin typeface="Calibri"/>
                <a:ea typeface="Calibri"/>
                <a:cs typeface="Calibri"/>
                <a:sym typeface="Calibri"/>
              </a:rPr>
              <a:t>By VeAnxious_Au_Learner</a:t>
            </a:r>
            <a:r>
              <a:rPr lang="en-US" sz="1800">
                <a:solidFill>
                  <a:srgbClr val="000000"/>
                </a:solidFill>
                <a:latin typeface="Calibri"/>
                <a:ea typeface="Calibri"/>
                <a:cs typeface="Calibri"/>
                <a:sym typeface="Calibri"/>
              </a:rPr>
              <a:t> </a:t>
            </a:r>
            <a:endParaRPr sz="1800">
              <a:solidFill>
                <a:srgbClr val="000000"/>
              </a:solidFill>
              <a:latin typeface="Calibri"/>
              <a:ea typeface="Calibri"/>
              <a:cs typeface="Calibri"/>
              <a:sym typeface="Calibri"/>
            </a:endParaRPr>
          </a:p>
          <a:p>
            <a:pPr indent="0" lvl="0" marL="0" rtl="0" algn="ctr">
              <a:spcBef>
                <a:spcPts val="0"/>
              </a:spcBef>
              <a:spcAft>
                <a:spcPts val="0"/>
              </a:spcAft>
              <a:buNone/>
            </a:pPr>
            <a:r>
              <a:t/>
            </a:r>
            <a:endParaRPr sz="1800">
              <a:solidFill>
                <a:srgbClr val="000000"/>
              </a:solidFill>
              <a:latin typeface="Calibri"/>
              <a:ea typeface="Calibri"/>
              <a:cs typeface="Calibri"/>
              <a:sym typeface="Calibri"/>
            </a:endParaRPr>
          </a:p>
          <a:p>
            <a:pPr indent="0" lvl="0" marL="0" rtl="0" algn="ctr">
              <a:spcBef>
                <a:spcPts val="0"/>
              </a:spcBef>
              <a:spcAft>
                <a:spcPts val="0"/>
              </a:spcAft>
              <a:buClr>
                <a:schemeClr val="dk1"/>
              </a:buClr>
              <a:buSzPts val="1800"/>
              <a:buFont typeface="Arial"/>
              <a:buNone/>
            </a:pPr>
            <a:r>
              <a:rPr lang="en-US">
                <a:solidFill>
                  <a:schemeClr val="dk1"/>
                </a:solidFill>
              </a:rPr>
              <a:t>Find other posts on: </a:t>
            </a:r>
            <a:r>
              <a:rPr lang="en-US" u="sng">
                <a:solidFill>
                  <a:schemeClr val="hlink"/>
                </a:solidFill>
                <a:highlight>
                  <a:schemeClr val="lt1"/>
                </a:highlight>
                <a:hlinkClick r:id="rId3"/>
              </a:rPr>
              <a:t>https://tinyurl.com/3eueneys</a:t>
            </a:r>
            <a:endParaRPr>
              <a:solidFill>
                <a:schemeClr val="dk1"/>
              </a:solidFill>
              <a:highlight>
                <a:schemeClr val="lt1"/>
              </a:highlight>
            </a:endParaRPr>
          </a:p>
          <a:p>
            <a:pPr indent="0" lvl="0" marL="0" rtl="0" algn="ctr">
              <a:spcBef>
                <a:spcPts val="0"/>
              </a:spcBef>
              <a:spcAft>
                <a:spcPts val="0"/>
              </a:spcAft>
              <a:buClr>
                <a:schemeClr val="dk1"/>
              </a:buClr>
              <a:buSzPts val="1800"/>
              <a:buFont typeface="Arial"/>
              <a:buNone/>
            </a:pPr>
            <a:r>
              <a:t/>
            </a:r>
            <a:endParaRPr>
              <a:solidFill>
                <a:schemeClr val="dk1"/>
              </a:solidFill>
              <a:highlight>
                <a:schemeClr val="lt1"/>
              </a:highlight>
            </a:endParaRPr>
          </a:p>
          <a:p>
            <a:pPr indent="0" lvl="0" marL="0" rtl="0" algn="ctr">
              <a:lnSpc>
                <a:spcPct val="90000"/>
              </a:lnSpc>
              <a:spcBef>
                <a:spcPts val="0"/>
              </a:spcBef>
              <a:spcAft>
                <a:spcPts val="0"/>
              </a:spcAft>
              <a:buClr>
                <a:schemeClr val="dk1"/>
              </a:buClr>
              <a:buSzPts val="4800"/>
              <a:buFont typeface="Arial"/>
              <a:buNone/>
            </a:pPr>
            <a:r>
              <a:rPr lang="en-US">
                <a:solidFill>
                  <a:srgbClr val="241E12"/>
                </a:solidFill>
                <a:highlight>
                  <a:schemeClr val="lt1"/>
                </a:highlight>
              </a:rPr>
              <a:t>Patreon: http://</a:t>
            </a:r>
            <a:r>
              <a:rPr lang="en-US" u="sng">
                <a:solidFill>
                  <a:schemeClr val="hlink"/>
                </a:solidFill>
                <a:hlinkClick r:id="rId4"/>
              </a:rPr>
              <a:t>patreon.com/user?u=86918513</a:t>
            </a:r>
            <a:r>
              <a:rPr lang="en-US">
                <a:solidFill>
                  <a:srgbClr val="241E12"/>
                </a:solidFill>
                <a:highlight>
                  <a:schemeClr val="lt1"/>
                </a:highlight>
              </a:rPr>
              <a:t> Venmo: gad-licht-1</a:t>
            </a:r>
            <a:endParaRPr>
              <a:solidFill>
                <a:srgbClr val="241E12"/>
              </a:solidFill>
              <a:highlight>
                <a:schemeClr val="lt1"/>
              </a:highlight>
            </a:endParaRPr>
          </a:p>
          <a:p>
            <a:pPr indent="0" lvl="0" marL="0" rtl="0" algn="ctr">
              <a:lnSpc>
                <a:spcPct val="90000"/>
              </a:lnSpc>
              <a:spcBef>
                <a:spcPts val="0"/>
              </a:spcBef>
              <a:spcAft>
                <a:spcPts val="0"/>
              </a:spcAft>
              <a:buClr>
                <a:schemeClr val="dk1"/>
              </a:buClr>
              <a:buSzPts val="4800"/>
              <a:buFont typeface="Arial"/>
              <a:buNone/>
            </a:pPr>
            <a:r>
              <a:t/>
            </a:r>
            <a:endParaRPr>
              <a:solidFill>
                <a:srgbClr val="241E12"/>
              </a:solidFill>
              <a:highlight>
                <a:schemeClr val="lt1"/>
              </a:highlight>
            </a:endParaRPr>
          </a:p>
          <a:p>
            <a:pPr indent="0" lvl="0" marL="0" rtl="0" algn="ctr">
              <a:lnSpc>
                <a:spcPct val="90000"/>
              </a:lnSpc>
              <a:spcBef>
                <a:spcPts val="0"/>
              </a:spcBef>
              <a:spcAft>
                <a:spcPts val="0"/>
              </a:spcAft>
              <a:buClr>
                <a:schemeClr val="dk1"/>
              </a:buClr>
              <a:buSzPts val="4800"/>
              <a:buFont typeface="Arial"/>
              <a:buNone/>
            </a:pPr>
            <a:r>
              <a:rPr lang="en-US">
                <a:solidFill>
                  <a:srgbClr val="241E12"/>
                </a:solidFill>
                <a:highlight>
                  <a:schemeClr val="lt1"/>
                </a:highlight>
              </a:rPr>
              <a:t>Link to even more stuff:  https://linktr.ee/VEANXIOUS</a:t>
            </a:r>
            <a:endParaRPr sz="1300">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FORMS DISABILITY AND MORE</a:t>
            </a:r>
            <a:endParaRPr/>
          </a:p>
        </p:txBody>
      </p:sp>
      <p:sp>
        <p:nvSpPr>
          <p:cNvPr id="91" name="Google Shape;91;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Disabled people and other people needing benefits, etc. often have too fill out many more forms</a:t>
            </a:r>
            <a:endParaRPr/>
          </a:p>
          <a:p>
            <a:pPr indent="-228600" lvl="0" marL="228600" rtl="0" algn="l">
              <a:lnSpc>
                <a:spcPct val="90000"/>
              </a:lnSpc>
              <a:spcBef>
                <a:spcPts val="1000"/>
              </a:spcBef>
              <a:spcAft>
                <a:spcPts val="0"/>
              </a:spcAft>
              <a:buClr>
                <a:schemeClr val="dk1"/>
              </a:buClr>
              <a:buSzPct val="100000"/>
              <a:buChar char="•"/>
            </a:pPr>
            <a:r>
              <a:rPr lang="en-US"/>
              <a:t>These forms can waste their time, make them not get help they need, stress them, etc.</a:t>
            </a:r>
            <a:endParaRPr/>
          </a:p>
          <a:p>
            <a:pPr indent="-228600" lvl="0" marL="228600" rtl="0" algn="l">
              <a:lnSpc>
                <a:spcPct val="90000"/>
              </a:lnSpc>
              <a:spcBef>
                <a:spcPts val="1000"/>
              </a:spcBef>
              <a:spcAft>
                <a:spcPts val="0"/>
              </a:spcAft>
              <a:buClr>
                <a:schemeClr val="dk1"/>
              </a:buClr>
              <a:buSzPct val="100000"/>
              <a:buChar char="•"/>
            </a:pPr>
            <a:r>
              <a:rPr lang="en-US"/>
              <a:t>Even “simple” forms can be hard if you have trouble writing, reading, lining up things on form bc dyslexia etc. (I always fill out wrong box for stuff and make other simple mistakes)</a:t>
            </a:r>
            <a:endParaRPr/>
          </a:p>
          <a:p>
            <a:pPr indent="-228600" lvl="0" marL="228600" rtl="0" algn="l">
              <a:lnSpc>
                <a:spcPct val="90000"/>
              </a:lnSpc>
              <a:spcBef>
                <a:spcPts val="1000"/>
              </a:spcBef>
              <a:spcAft>
                <a:spcPts val="0"/>
              </a:spcAft>
              <a:buClr>
                <a:schemeClr val="dk1"/>
              </a:buClr>
              <a:buSzPct val="100000"/>
              <a:buChar char="•"/>
            </a:pPr>
            <a:r>
              <a:rPr lang="en-US"/>
              <a:t>Or maybe your sick and its hard or more to fill out</a:t>
            </a:r>
            <a:endParaRPr/>
          </a:p>
          <a:p>
            <a:pPr indent="-228600" lvl="0" marL="228600" rtl="0" algn="l">
              <a:lnSpc>
                <a:spcPct val="90000"/>
              </a:lnSpc>
              <a:spcBef>
                <a:spcPts val="1000"/>
              </a:spcBef>
              <a:spcAft>
                <a:spcPts val="0"/>
              </a:spcAft>
              <a:buClr>
                <a:schemeClr val="dk1"/>
              </a:buClr>
              <a:buSzPct val="100000"/>
              <a:buChar char="•"/>
            </a:pPr>
            <a:r>
              <a:rPr lang="en-US"/>
              <a:t>Or hard to get stuff for form</a:t>
            </a:r>
            <a:endParaRPr/>
          </a:p>
          <a:p>
            <a:pPr indent="-228600" lvl="0" marL="228600" rtl="0" algn="l">
              <a:lnSpc>
                <a:spcPct val="90000"/>
              </a:lnSpc>
              <a:spcBef>
                <a:spcPts val="1000"/>
              </a:spcBef>
              <a:spcAft>
                <a:spcPts val="0"/>
              </a:spcAft>
              <a:buClr>
                <a:schemeClr val="dk1"/>
              </a:buClr>
              <a:buSzPct val="100000"/>
              <a:buChar char="•"/>
            </a:pPr>
            <a:r>
              <a:rPr lang="en-US"/>
              <a:t>It can make you angry if it is hard or uses what you see as non-neutral language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Somethings to make forms better</a:t>
            </a:r>
            <a:endParaRPr/>
          </a:p>
        </p:txBody>
      </p:sp>
      <p:sp>
        <p:nvSpPr>
          <p:cNvPr id="97" name="Google Shape;9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Make an online version, where you can answer questions step by step and not see all questions at once to lower confusion, but have print available for some</a:t>
            </a:r>
            <a:endParaRPr/>
          </a:p>
          <a:p>
            <a:pPr indent="-228600" lvl="0" marL="228600" rtl="0" algn="l">
              <a:lnSpc>
                <a:spcPct val="90000"/>
              </a:lnSpc>
              <a:spcBef>
                <a:spcPts val="1000"/>
              </a:spcBef>
              <a:spcAft>
                <a:spcPts val="0"/>
              </a:spcAft>
              <a:buClr>
                <a:schemeClr val="dk1"/>
              </a:buClr>
              <a:buSzPts val="2800"/>
              <a:buChar char="•"/>
            </a:pPr>
            <a:r>
              <a:rPr lang="en-US"/>
              <a:t>Being able to fill out forms beforehand and at place</a:t>
            </a:r>
            <a:endParaRPr/>
          </a:p>
          <a:p>
            <a:pPr indent="-228600" lvl="0" marL="228600" rtl="0" algn="l">
              <a:lnSpc>
                <a:spcPct val="90000"/>
              </a:lnSpc>
              <a:spcBef>
                <a:spcPts val="1000"/>
              </a:spcBef>
              <a:spcAft>
                <a:spcPts val="0"/>
              </a:spcAft>
              <a:buClr>
                <a:schemeClr val="dk1"/>
              </a:buClr>
              <a:buSzPts val="2800"/>
              <a:buChar char="•"/>
            </a:pPr>
            <a:r>
              <a:rPr lang="en-US"/>
              <a:t>Have things clearly denoting what line belongs to what more easily like alternating bold and un-bold, highlighting certain sections, etc. People eyes easily skip-over stuff</a:t>
            </a:r>
            <a:endParaRPr/>
          </a:p>
          <a:p>
            <a:pPr indent="-228600" lvl="0" marL="228600" rtl="0" algn="l">
              <a:lnSpc>
                <a:spcPct val="90000"/>
              </a:lnSpc>
              <a:spcBef>
                <a:spcPts val="1000"/>
              </a:spcBef>
              <a:spcAft>
                <a:spcPts val="0"/>
              </a:spcAft>
              <a:buClr>
                <a:schemeClr val="dk1"/>
              </a:buClr>
              <a:buSzPts val="2800"/>
              <a:buChar char="•"/>
            </a:pPr>
            <a:r>
              <a:rPr lang="en-US"/>
              <a:t>Make forms that don’t repeat info or have info from one form auto transfer to another form to make it more easy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Cont.</a:t>
            </a:r>
            <a:endParaRPr/>
          </a:p>
        </p:txBody>
      </p:sp>
      <p:sp>
        <p:nvSpPr>
          <p:cNvPr id="103" name="Google Shape;10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More space to feel out answer, esp. helps if have handwriting difficulties or eyesight</a:t>
            </a:r>
            <a:endParaRPr/>
          </a:p>
          <a:p>
            <a:pPr indent="-228600" lvl="0" marL="228600" rtl="0" algn="l">
              <a:lnSpc>
                <a:spcPct val="90000"/>
              </a:lnSpc>
              <a:spcBef>
                <a:spcPts val="1000"/>
              </a:spcBef>
              <a:spcAft>
                <a:spcPts val="0"/>
              </a:spcAft>
              <a:buClr>
                <a:schemeClr val="dk1"/>
              </a:buClr>
              <a:buSzPts val="2800"/>
              <a:buChar char="•"/>
            </a:pPr>
            <a:r>
              <a:rPr lang="en-US"/>
              <a:t>Bigger font or printable option with bigger font size or fontsize adjustment on screen. Bets something that can read it too you.</a:t>
            </a:r>
            <a:endParaRPr/>
          </a:p>
          <a:p>
            <a:pPr indent="-228600" lvl="0" marL="228600" rtl="0" algn="l">
              <a:lnSpc>
                <a:spcPct val="90000"/>
              </a:lnSpc>
              <a:spcBef>
                <a:spcPts val="1000"/>
              </a:spcBef>
              <a:spcAft>
                <a:spcPts val="0"/>
              </a:spcAft>
              <a:buClr>
                <a:schemeClr val="dk1"/>
              </a:buClr>
              <a:buSzPts val="2800"/>
              <a:buChar char="•"/>
            </a:pPr>
            <a:r>
              <a:rPr lang="en-US"/>
              <a:t>Dyslexic fonts can make typed words more clear</a:t>
            </a:r>
            <a:endParaRPr/>
          </a:p>
          <a:p>
            <a:pPr indent="-228600" lvl="0" marL="228600" rtl="0" algn="l">
              <a:lnSpc>
                <a:spcPct val="90000"/>
              </a:lnSpc>
              <a:spcBef>
                <a:spcPts val="1000"/>
              </a:spcBef>
              <a:spcAft>
                <a:spcPts val="0"/>
              </a:spcAft>
              <a:buClr>
                <a:schemeClr val="dk1"/>
              </a:buClr>
              <a:buSzPts val="2800"/>
              <a:buChar char="•"/>
            </a:pPr>
            <a:r>
              <a:rPr lang="en-US"/>
              <a:t>Box to explain things next to form if simple answer choice like yes or no or 1-5, as some people have hard time quantifying stuff and this puts them more at ease</a:t>
            </a:r>
            <a:endParaRPr/>
          </a:p>
          <a:p>
            <a:pPr indent="-228600" lvl="0" marL="228600" rtl="0" algn="l">
              <a:lnSpc>
                <a:spcPct val="90000"/>
              </a:lnSpc>
              <a:spcBef>
                <a:spcPts val="1000"/>
              </a:spcBef>
              <a:spcAft>
                <a:spcPts val="0"/>
              </a:spcAft>
              <a:buClr>
                <a:schemeClr val="dk1"/>
              </a:buClr>
              <a:buSzPts val="2800"/>
              <a:buChar char="•"/>
            </a:pPr>
            <a:r>
              <a:rPr lang="en-US"/>
              <a:t>Box on feedback on how to improve form</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Cont.</a:t>
            </a:r>
            <a:endParaRPr/>
          </a:p>
        </p:txBody>
      </p:sp>
      <p:sp>
        <p:nvSpPr>
          <p:cNvPr id="109" name="Google Shape;10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Neutral language when possible, try to avoid terms like “deficit”, “missing”, etc.</a:t>
            </a:r>
            <a:endParaRPr/>
          </a:p>
          <a:p>
            <a:pPr indent="-228600" lvl="0" marL="228600" rtl="0" algn="l">
              <a:lnSpc>
                <a:spcPct val="90000"/>
              </a:lnSpc>
              <a:spcBef>
                <a:spcPts val="1000"/>
              </a:spcBef>
              <a:spcAft>
                <a:spcPts val="0"/>
              </a:spcAft>
              <a:buClr>
                <a:schemeClr val="dk1"/>
              </a:buClr>
              <a:buSzPts val="2800"/>
              <a:buChar char="•"/>
            </a:pPr>
            <a:r>
              <a:rPr lang="en-US"/>
              <a:t>Have places for prefered name, etc. for comfort reason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If you are effected</a:t>
            </a:r>
            <a:endParaRPr/>
          </a:p>
        </p:txBody>
      </p:sp>
      <p:sp>
        <p:nvSpPr>
          <p:cNvPr id="115" name="Google Shape;115;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You can use ruler, hand, or other device to visually lineup eyes or block out part of form</a:t>
            </a:r>
            <a:endParaRPr/>
          </a:p>
          <a:p>
            <a:pPr indent="-228600" lvl="0" marL="228600" rtl="0" algn="l">
              <a:lnSpc>
                <a:spcPct val="90000"/>
              </a:lnSpc>
              <a:spcBef>
                <a:spcPts val="1000"/>
              </a:spcBef>
              <a:spcAft>
                <a:spcPts val="0"/>
              </a:spcAft>
              <a:buClr>
                <a:schemeClr val="dk1"/>
              </a:buClr>
              <a:buSzPts val="2800"/>
              <a:buChar char="•"/>
            </a:pPr>
            <a:r>
              <a:rPr lang="en-US"/>
              <a:t>Ask for help filling it out</a:t>
            </a:r>
            <a:endParaRPr/>
          </a:p>
          <a:p>
            <a:pPr indent="-228600" lvl="0" marL="228600" rtl="0" algn="l">
              <a:lnSpc>
                <a:spcPct val="90000"/>
              </a:lnSpc>
              <a:spcBef>
                <a:spcPts val="1000"/>
              </a:spcBef>
              <a:spcAft>
                <a:spcPts val="0"/>
              </a:spcAft>
              <a:buClr>
                <a:schemeClr val="dk1"/>
              </a:buClr>
              <a:buSzPts val="2800"/>
              <a:buChar char="•"/>
            </a:pPr>
            <a:r>
              <a:rPr lang="en-US"/>
              <a:t>Print out many copies in case you lose some</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2021-10-20T03:22:17Z</dcterms:created>
  <dc:creator>Gad Licht</dc:creator>
</cp:coreProperties>
</file>