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Lst>
  <p:sldSz cy="6858000" cx="12192000"/>
  <p:notesSz cx="6858000" cy="9144000"/>
  <p:embeddedFontLst>
    <p:embeddedFont>
      <p:font typeface="Roboto"/>
      <p:regular r:id="rId10"/>
      <p:bold r:id="rId11"/>
      <p:italic r:id="rId12"/>
      <p:boldItalic r:id="rId13"/>
    </p:embeddedFont>
    <p:embeddedFont>
      <p:font typeface="Helvetica Neue"/>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8" roundtripDataSignature="AMtx7miFRTX9Wrjxt8UsQXUGaFwuSdQ1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Roboto-bold.fntdata"/><Relationship Id="rId10" Type="http://schemas.openxmlformats.org/officeDocument/2006/relationships/font" Target="fonts/Roboto-regular.fntdata"/><Relationship Id="rId13" Type="http://schemas.openxmlformats.org/officeDocument/2006/relationships/font" Target="fonts/Roboto-boldItalic.fntdata"/><Relationship Id="rId12"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HelveticaNeue-bold.fntdata"/><Relationship Id="rId14" Type="http://schemas.openxmlformats.org/officeDocument/2006/relationships/font" Target="fonts/HelveticaNeue-regular.fntdata"/><Relationship Id="rId17" Type="http://schemas.openxmlformats.org/officeDocument/2006/relationships/font" Target="fonts/HelveticaNeue-boldItalic.fntdata"/><Relationship Id="rId16" Type="http://schemas.openxmlformats.org/officeDocument/2006/relationships/font" Target="fonts/HelveticaNeue-italic.fntdata"/><Relationship Id="rId5" Type="http://schemas.openxmlformats.org/officeDocument/2006/relationships/slide" Target="slides/slide1.xml"/><Relationship Id="rId6" Type="http://schemas.openxmlformats.org/officeDocument/2006/relationships/slide" Target="slides/slide2.xml"/><Relationship Id="rId18"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 name="Google Shape;10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p:nvPr>
            <p:ph idx="2" type="pic"/>
          </p:nvPr>
        </p:nvSpPr>
        <p:spPr>
          <a:xfrm>
            <a:off x="5183188" y="987425"/>
            <a:ext cx="6172200" cy="4873625"/>
          </a:xfrm>
          <a:prstGeom prst="rect">
            <a:avLst/>
          </a:prstGeom>
          <a:noFill/>
          <a:ln>
            <a:noFill/>
          </a:ln>
        </p:spPr>
      </p:sp>
      <p:sp>
        <p:nvSpPr>
          <p:cNvPr id="64" name="Google Shape;64;p1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tinyurl.com/3eueneys" TargetMode="External"/><Relationship Id="rId4" Type="http://schemas.openxmlformats.org/officeDocument/2006/relationships/hyperlink" Target="https://www.patreon.com/user?u=8691851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Pain, Being ND/Disabled, &amp; Society</a:t>
            </a:r>
            <a:endParaRPr/>
          </a:p>
        </p:txBody>
      </p:sp>
      <p:sp>
        <p:nvSpPr>
          <p:cNvPr id="85" name="Google Shape;85;p1"/>
          <p:cNvSpPr txBox="1"/>
          <p:nvPr/>
        </p:nvSpPr>
        <p:spPr>
          <a:xfrm>
            <a:off x="-125" y="3691600"/>
            <a:ext cx="12192000" cy="171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2100" u="none" cap="none" strike="noStrike">
                <a:solidFill>
                  <a:schemeClr val="dk1"/>
                </a:solidFill>
                <a:latin typeface="Calibri"/>
                <a:ea typeface="Calibri"/>
                <a:cs typeface="Calibri"/>
                <a:sym typeface="Calibri"/>
              </a:rPr>
              <a:t>By VeAnxious_Au_Learner</a:t>
            </a:r>
            <a:r>
              <a:rPr b="0" i="0" lang="en-US" sz="18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sz="1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0" i="0" lang="en-US" sz="1300" u="none" cap="none" strike="noStrike">
                <a:solidFill>
                  <a:schemeClr val="dk1"/>
                </a:solidFill>
                <a:latin typeface="Helvetica Neue"/>
                <a:ea typeface="Helvetica Neue"/>
                <a:cs typeface="Helvetica Neue"/>
                <a:sym typeface="Helvetica Neue"/>
              </a:rPr>
              <a:t>Find other posts on: </a:t>
            </a:r>
            <a:r>
              <a:rPr lang="en-US" sz="1300" u="sng">
                <a:solidFill>
                  <a:schemeClr val="hlink"/>
                </a:solidFill>
                <a:highlight>
                  <a:srgbClr val="FFFFFF"/>
                </a:highlight>
                <a:latin typeface="Roboto"/>
                <a:ea typeface="Roboto"/>
                <a:cs typeface="Roboto"/>
                <a:sym typeface="Roboto"/>
                <a:hlinkClick r:id="rId3"/>
              </a:rPr>
              <a:t>https://tinyurl.com/3eueneys</a:t>
            </a:r>
            <a:endParaRPr sz="1300" u="none">
              <a:solidFill>
                <a:schemeClr val="dk1"/>
              </a:solidFill>
              <a:highlight>
                <a:srgbClr val="FFFFFF"/>
              </a:highlight>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t/>
            </a:r>
            <a:endParaRPr sz="1300">
              <a:solidFill>
                <a:schemeClr val="dk1"/>
              </a:solidFill>
              <a:highlight>
                <a:srgbClr val="FFFFFF"/>
              </a:highlight>
              <a:latin typeface="Roboto"/>
              <a:ea typeface="Roboto"/>
              <a:cs typeface="Roboto"/>
              <a:sym typeface="Roboto"/>
            </a:endParaRPr>
          </a:p>
          <a:p>
            <a:pPr indent="0" lvl="0" marL="0" rtl="0" algn="ctr">
              <a:lnSpc>
                <a:spcPct val="90000"/>
              </a:lnSpc>
              <a:spcBef>
                <a:spcPts val="0"/>
              </a:spcBef>
              <a:spcAft>
                <a:spcPts val="0"/>
              </a:spcAft>
              <a:buClr>
                <a:schemeClr val="dk1"/>
              </a:buClr>
              <a:buSzPts val="4800"/>
              <a:buFont typeface="Arial"/>
              <a:buNone/>
            </a:pPr>
            <a:r>
              <a:rPr lang="en-US" sz="1500">
                <a:solidFill>
                  <a:srgbClr val="241E12"/>
                </a:solidFill>
                <a:highlight>
                  <a:schemeClr val="lt1"/>
                </a:highlight>
                <a:latin typeface="Roboto"/>
                <a:ea typeface="Roboto"/>
                <a:cs typeface="Roboto"/>
                <a:sym typeface="Roboto"/>
              </a:rPr>
              <a:t>Patreon: </a:t>
            </a:r>
            <a:r>
              <a:rPr lang="en-US" sz="1300" u="sng">
                <a:solidFill>
                  <a:schemeClr val="hlink"/>
                </a:solidFill>
                <a:latin typeface="Helvetica Neue"/>
                <a:ea typeface="Helvetica Neue"/>
                <a:cs typeface="Helvetica Neue"/>
                <a:sym typeface="Helvetica Neue"/>
                <a:hlinkClick r:id="rId4"/>
              </a:rPr>
              <a:t>https://www.patreon.com/user?u=86918513</a:t>
            </a:r>
            <a:r>
              <a:rPr lang="en-US" sz="1300">
                <a:solidFill>
                  <a:srgbClr val="241E12"/>
                </a:solidFill>
                <a:latin typeface="Helvetica Neue"/>
                <a:ea typeface="Helvetica Neue"/>
                <a:cs typeface="Helvetica Neue"/>
                <a:sym typeface="Helvetica Neue"/>
              </a:rPr>
              <a:t> </a:t>
            </a:r>
            <a:r>
              <a:rPr lang="en-US" sz="1500">
                <a:solidFill>
                  <a:srgbClr val="241E12"/>
                </a:solidFill>
                <a:highlight>
                  <a:schemeClr val="lt1"/>
                </a:highlight>
                <a:latin typeface="Roboto"/>
                <a:ea typeface="Roboto"/>
                <a:cs typeface="Roboto"/>
                <a:sym typeface="Roboto"/>
              </a:rPr>
              <a:t>Venmo: gad-licht-1</a:t>
            </a:r>
            <a:endParaRPr sz="1500">
              <a:solidFill>
                <a:srgbClr val="241E12"/>
              </a:solidFill>
              <a:highlight>
                <a:schemeClr val="lt1"/>
              </a:highlight>
              <a:latin typeface="Roboto"/>
              <a:ea typeface="Roboto"/>
              <a:cs typeface="Roboto"/>
              <a:sym typeface="Roboto"/>
            </a:endParaRPr>
          </a:p>
          <a:p>
            <a:pPr indent="0" lvl="0" marL="0" rtl="0" algn="ctr">
              <a:lnSpc>
                <a:spcPct val="90000"/>
              </a:lnSpc>
              <a:spcBef>
                <a:spcPts val="0"/>
              </a:spcBef>
              <a:spcAft>
                <a:spcPts val="0"/>
              </a:spcAft>
              <a:buClr>
                <a:schemeClr val="dk1"/>
              </a:buClr>
              <a:buSzPts val="4800"/>
              <a:buFont typeface="Arial"/>
              <a:buNone/>
            </a:pPr>
            <a:r>
              <a:t/>
            </a:r>
            <a:endParaRPr sz="1500">
              <a:solidFill>
                <a:srgbClr val="241E12"/>
              </a:solidFill>
              <a:highlight>
                <a:schemeClr val="lt1"/>
              </a:highlight>
              <a:latin typeface="Roboto"/>
              <a:ea typeface="Roboto"/>
              <a:cs typeface="Roboto"/>
              <a:sym typeface="Roboto"/>
            </a:endParaRPr>
          </a:p>
          <a:p>
            <a:pPr indent="0" lvl="0" marL="0" rtl="0" algn="ctr">
              <a:lnSpc>
                <a:spcPct val="90000"/>
              </a:lnSpc>
              <a:spcBef>
                <a:spcPts val="0"/>
              </a:spcBef>
              <a:spcAft>
                <a:spcPts val="0"/>
              </a:spcAft>
              <a:buClr>
                <a:schemeClr val="dk1"/>
              </a:buClr>
              <a:buSzPts val="4800"/>
              <a:buFont typeface="Arial"/>
              <a:buNone/>
            </a:pPr>
            <a:r>
              <a:rPr lang="en-US" sz="1500">
                <a:solidFill>
                  <a:srgbClr val="241E12"/>
                </a:solidFill>
                <a:highlight>
                  <a:schemeClr val="lt1"/>
                </a:highlight>
                <a:latin typeface="Roboto"/>
                <a:ea typeface="Roboto"/>
                <a:cs typeface="Roboto"/>
                <a:sym typeface="Roboto"/>
              </a:rPr>
              <a:t>Link to even more stuff:  https://linktr.ee/VEANXIOU</a:t>
            </a:r>
            <a:r>
              <a:rPr lang="en-US" sz="1500">
                <a:solidFill>
                  <a:srgbClr val="241E12"/>
                </a:solidFill>
                <a:highlight>
                  <a:schemeClr val="lt1"/>
                </a:highlight>
                <a:latin typeface="Roboto"/>
                <a:ea typeface="Roboto"/>
                <a:cs typeface="Roboto"/>
                <a:sym typeface="Roboto"/>
              </a:rPr>
              <a:t>S</a:t>
            </a:r>
            <a:endParaRPr sz="1500">
              <a:solidFill>
                <a:srgbClr val="241E12"/>
              </a:solidFill>
              <a:highlight>
                <a:schemeClr val="lt1"/>
              </a:highligh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My odd sense of pain</a:t>
            </a:r>
            <a:endParaRPr/>
          </a:p>
        </p:txBody>
      </p:sp>
      <p:sp>
        <p:nvSpPr>
          <p:cNvPr id="91" name="Google Shape;91;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US"/>
              <a:t>As a child I didn’t get normal physical pain. Sure, it “hurt” but I would find it in strange way funny. Maybe, because I felt disconnected to my body at young age maybe because I was neglected a lot and it made me feel alive? Idk. But still to this day I can happily smile, and laugh even when in anaphylactic shock or have third degree sprain</a:t>
            </a:r>
            <a:endParaRPr/>
          </a:p>
          <a:p>
            <a:pPr indent="-228600" lvl="0" marL="228600" rtl="0" algn="l">
              <a:lnSpc>
                <a:spcPct val="90000"/>
              </a:lnSpc>
              <a:spcBef>
                <a:spcPts val="1000"/>
              </a:spcBef>
              <a:spcAft>
                <a:spcPts val="0"/>
              </a:spcAft>
              <a:buClr>
                <a:schemeClr val="dk1"/>
              </a:buClr>
              <a:buSzPct val="100000"/>
              <a:buChar char="•"/>
            </a:pPr>
            <a:r>
              <a:rPr lang="en-US"/>
              <a:t>BUT…</a:t>
            </a:r>
            <a:endParaRPr/>
          </a:p>
          <a:p>
            <a:pPr indent="-228600" lvl="0" marL="228600" rtl="0" algn="l">
              <a:lnSpc>
                <a:spcPct val="90000"/>
              </a:lnSpc>
              <a:spcBef>
                <a:spcPts val="1000"/>
              </a:spcBef>
              <a:spcAft>
                <a:spcPts val="0"/>
              </a:spcAft>
              <a:buClr>
                <a:schemeClr val="dk1"/>
              </a:buClr>
              <a:buSzPct val="100000"/>
              <a:buChar char="•"/>
            </a:pPr>
            <a:r>
              <a:rPr lang="en-US"/>
              <a:t>If the lights are too bright, its too hot, too loud, etc. I would cry out from sensory pain its so much worse for me</a:t>
            </a:r>
            <a:endParaRPr/>
          </a:p>
          <a:p>
            <a:pPr indent="-228600" lvl="0" marL="228600" rtl="0" algn="l">
              <a:lnSpc>
                <a:spcPct val="90000"/>
              </a:lnSpc>
              <a:spcBef>
                <a:spcPts val="1000"/>
              </a:spcBef>
              <a:spcAft>
                <a:spcPts val="0"/>
              </a:spcAft>
              <a:buClr>
                <a:schemeClr val="dk1"/>
              </a:buClr>
              <a:buSzPct val="100000"/>
              <a:buChar char="•"/>
            </a:pPr>
            <a:r>
              <a:rPr lang="en-US"/>
              <a:t>Neglect, feeling alone, words, etc. can all hurt me</a:t>
            </a:r>
            <a:endParaRPr/>
          </a:p>
          <a:p>
            <a:pPr indent="-228600" lvl="0" marL="228600" rtl="0" algn="l">
              <a:lnSpc>
                <a:spcPct val="90000"/>
              </a:lnSpc>
              <a:spcBef>
                <a:spcPts val="1000"/>
              </a:spcBef>
              <a:spcAft>
                <a:spcPts val="0"/>
              </a:spcAft>
              <a:buClr>
                <a:schemeClr val="dk1"/>
              </a:buClr>
              <a:buSzPct val="100000"/>
              <a:buChar char="•"/>
            </a:pPr>
            <a:r>
              <a:rPr lang="en-US"/>
              <a:t>Then there is not normal physical sort of ”pain” like dizziness, itchiness, and queasiness that really gets to me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Me and Society</a:t>
            </a:r>
            <a:endParaRPr/>
          </a:p>
        </p:txBody>
      </p:sp>
      <p:sp>
        <p:nvSpPr>
          <p:cNvPr id="97" name="Google Shape;97;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lang="en-US"/>
              <a:t>People wouldn’t take my pain seriously hence as child, I often hurt and nobody listened bc smiling or its sensory pain others don’t understand</a:t>
            </a:r>
            <a:endParaRPr/>
          </a:p>
          <a:p>
            <a:pPr indent="-228600" lvl="0" marL="228600" rtl="0" algn="l">
              <a:lnSpc>
                <a:spcPct val="90000"/>
              </a:lnSpc>
              <a:spcBef>
                <a:spcPts val="1000"/>
              </a:spcBef>
              <a:spcAft>
                <a:spcPts val="0"/>
              </a:spcAft>
              <a:buClr>
                <a:schemeClr val="dk1"/>
              </a:buClr>
              <a:buSzPts val="2800"/>
              <a:buChar char="•"/>
            </a:pPr>
            <a:r>
              <a:rPr lang="en-US"/>
              <a:t>But like-wise as child I didn’t get way people would cry or act hurt from falls, etc. they seemed weak? I learned later it makes sense because they wouldn’t just ACT that way and I was so different than others so why can’t they be “weird” too and I am not always logical like them</a:t>
            </a:r>
            <a:endParaRPr/>
          </a:p>
          <a:p>
            <a:pPr indent="-228600" lvl="0" marL="228600" rtl="0" algn="l">
              <a:lnSpc>
                <a:spcPct val="90000"/>
              </a:lnSpc>
              <a:spcBef>
                <a:spcPts val="1000"/>
              </a:spcBef>
              <a:spcAft>
                <a:spcPts val="0"/>
              </a:spcAft>
              <a:buClr>
                <a:schemeClr val="dk1"/>
              </a:buClr>
              <a:buSzPts val="2800"/>
              <a:buChar char="•"/>
            </a:pPr>
            <a:r>
              <a:rPr lang="en-US"/>
              <a:t>People thought I was uncaring for so long, which really hurt and made people not care for me</a:t>
            </a:r>
            <a:endParaRPr/>
          </a:p>
          <a:p>
            <a:pPr indent="-228600" lvl="0" marL="228600" rtl="0" algn="l">
              <a:lnSpc>
                <a:spcPct val="90000"/>
              </a:lnSpc>
              <a:spcBef>
                <a:spcPts val="1000"/>
              </a:spcBef>
              <a:spcAft>
                <a:spcPts val="0"/>
              </a:spcAft>
              <a:buClr>
                <a:schemeClr val="dk1"/>
              </a:buClr>
              <a:buSzPts val="2800"/>
              <a:buChar char="•"/>
            </a:pPr>
            <a:r>
              <a:rPr lang="en-US"/>
              <a:t>But I wish people did the same for me</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Different people can tolerate different types of pain to different extent, but we should take all seriously</a:t>
            </a:r>
            <a:endParaRPr/>
          </a:p>
          <a:p>
            <a:pPr indent="-228600" lvl="0" marL="228600" rtl="0" algn="l">
              <a:lnSpc>
                <a:spcPct val="90000"/>
              </a:lnSpc>
              <a:spcBef>
                <a:spcPts val="1000"/>
              </a:spcBef>
              <a:spcAft>
                <a:spcPts val="0"/>
              </a:spcAft>
              <a:buClr>
                <a:schemeClr val="dk1"/>
              </a:buClr>
              <a:buSzPts val="2800"/>
              <a:buChar char="•"/>
            </a:pPr>
            <a:r>
              <a:rPr lang="en-US"/>
              <a:t>And maybe it comes ago, maybe your tired and not as tolerant or filled with adrenaline. But even if you act fine, others should take you seriously in case you need help like I have</a:t>
            </a:r>
            <a:endParaRPr/>
          </a:p>
          <a:p>
            <a:pPr indent="-228600" lvl="0" marL="228600" rtl="0" algn="l">
              <a:lnSpc>
                <a:spcPct val="90000"/>
              </a:lnSpc>
              <a:spcBef>
                <a:spcPts val="1000"/>
              </a:spcBef>
              <a:spcAft>
                <a:spcPts val="0"/>
              </a:spcAft>
              <a:buClr>
                <a:schemeClr val="dk1"/>
              </a:buClr>
              <a:buSzPts val="2800"/>
              <a:buChar char="•"/>
            </a:pPr>
            <a:r>
              <a:rPr lang="en-US"/>
              <a:t>But when we forgot non-normal physical pain we excuse so much trauma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We excuse neglect, comparing to beatings</a:t>
            </a:r>
            <a:endParaRPr/>
          </a:p>
          <a:p>
            <a:pPr indent="-228600" lvl="0" marL="228600" rtl="0" algn="l">
              <a:lnSpc>
                <a:spcPct val="90000"/>
              </a:lnSpc>
              <a:spcBef>
                <a:spcPts val="1000"/>
              </a:spcBef>
              <a:spcAft>
                <a:spcPts val="0"/>
              </a:spcAft>
              <a:buClr>
                <a:schemeClr val="dk1"/>
              </a:buClr>
              <a:buSzPts val="2800"/>
              <a:buChar char="•"/>
            </a:pPr>
            <a:r>
              <a:rPr lang="en-US"/>
              <a:t>We excuse, harassment when we don’t see physical harm</a:t>
            </a:r>
            <a:endParaRPr/>
          </a:p>
          <a:p>
            <a:pPr indent="-228600" lvl="0" marL="228600" rtl="0" algn="l">
              <a:lnSpc>
                <a:spcPct val="90000"/>
              </a:lnSpc>
              <a:spcBef>
                <a:spcPts val="1000"/>
              </a:spcBef>
              <a:spcAft>
                <a:spcPts val="0"/>
              </a:spcAft>
              <a:buClr>
                <a:schemeClr val="dk1"/>
              </a:buClr>
              <a:buSzPts val="2800"/>
              <a:buChar char="•"/>
            </a:pPr>
            <a:r>
              <a:rPr lang="en-US"/>
              <a:t>And more</a:t>
            </a:r>
            <a:endParaRPr/>
          </a:p>
          <a:p>
            <a:pPr indent="-228600" lvl="0" marL="228600" rtl="0" algn="l">
              <a:lnSpc>
                <a:spcPct val="90000"/>
              </a:lnSpc>
              <a:spcBef>
                <a:spcPts val="1000"/>
              </a:spcBef>
              <a:spcAft>
                <a:spcPts val="0"/>
              </a:spcAft>
              <a:buClr>
                <a:schemeClr val="dk1"/>
              </a:buClr>
              <a:buSzPts val="2800"/>
              <a:buChar char="•"/>
            </a:pPr>
            <a:r>
              <a:rPr lang="en-US"/>
              <a:t>I wish there was more words for all types of pain, even physical pain can be deep, shallow, thumping, and more but we just say it hurts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2021-10-16T03:44:07Z</dcterms:created>
  <dc:creator>Gad Licht</dc:creator>
</cp:coreProperties>
</file>