
<file path=[Content_Types].xml><?xml version="1.0" encoding="utf-8"?>
<Types xmlns="http://schemas.openxmlformats.org/package/2006/content-types">
  <Default ContentType="application/xml" Extension="xml"/>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 uri="http://customooxmlschemas.google.com/">
      <go:slidesCustomData xmlns:go="http://customooxmlschemas.google.com/" r:id="rId10" roundtripDataSignature="AMtx7mjrHqTlqyZLhCk9cnZB5nPO55MMR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0" Type="http://customschemas.google.com/relationships/presentationmetadata" Target="meta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p1: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8" name="Google Shape;58;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p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3" name="Google Shape;63;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p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9" name="Google Shape;69;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p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5" name="Google Shape;75;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6"/>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1" name="Google Shape;11;p6"/>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 name="Shape 13"/>
        <p:cNvGrpSpPr/>
        <p:nvPr/>
      </p:nvGrpSpPr>
      <p:grpSpPr>
        <a:xfrm>
          <a:off x="0" y="0"/>
          <a:ext cx="0" cy="0"/>
          <a:chOff x="0" y="0"/>
          <a:chExt cx="0" cy="0"/>
        </a:xfrm>
      </p:grpSpPr>
      <p:sp>
        <p:nvSpPr>
          <p:cNvPr id="14" name="Google Shape;14;p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5" name="Google Shape;15;p7"/>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6" name="Google Shape;16;p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7" name="Shape 17"/>
        <p:cNvGrpSpPr/>
        <p:nvPr/>
      </p:nvGrpSpPr>
      <p:grpSpPr>
        <a:xfrm>
          <a:off x="0" y="0"/>
          <a:ext cx="0" cy="0"/>
          <a:chOff x="0" y="0"/>
          <a:chExt cx="0" cy="0"/>
        </a:xfrm>
      </p:grpSpPr>
      <p:sp>
        <p:nvSpPr>
          <p:cNvPr id="18" name="Google Shape;18;p8"/>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9" name="Google Shape;19;p8"/>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1200"/>
              </a:spcBef>
              <a:spcAft>
                <a:spcPts val="0"/>
              </a:spcAft>
              <a:buClr>
                <a:schemeClr val="dk1"/>
              </a:buClr>
              <a:buSzPts val="1400"/>
              <a:buChar char="○"/>
              <a:defRPr/>
            </a:lvl2pPr>
            <a:lvl3pPr indent="-317500" lvl="2" marL="1371600" algn="l">
              <a:lnSpc>
                <a:spcPct val="90000"/>
              </a:lnSpc>
              <a:spcBef>
                <a:spcPts val="1200"/>
              </a:spcBef>
              <a:spcAft>
                <a:spcPts val="0"/>
              </a:spcAft>
              <a:buClr>
                <a:schemeClr val="dk1"/>
              </a:buClr>
              <a:buSzPts val="1400"/>
              <a:buChar char="■"/>
              <a:defRPr/>
            </a:lvl3pPr>
            <a:lvl4pPr indent="-317500" lvl="3" marL="1828800" algn="l">
              <a:lnSpc>
                <a:spcPct val="90000"/>
              </a:lnSpc>
              <a:spcBef>
                <a:spcPts val="1200"/>
              </a:spcBef>
              <a:spcAft>
                <a:spcPts val="0"/>
              </a:spcAft>
              <a:buClr>
                <a:schemeClr val="dk1"/>
              </a:buClr>
              <a:buSzPts val="1400"/>
              <a:buChar char="●"/>
              <a:defRPr/>
            </a:lvl4pPr>
            <a:lvl5pPr indent="-317500" lvl="4" marL="2286000" algn="l">
              <a:lnSpc>
                <a:spcPct val="90000"/>
              </a:lnSpc>
              <a:spcBef>
                <a:spcPts val="1200"/>
              </a:spcBef>
              <a:spcAft>
                <a:spcPts val="0"/>
              </a:spcAft>
              <a:buClr>
                <a:schemeClr val="dk1"/>
              </a:buClr>
              <a:buSzPts val="1400"/>
              <a:buChar char="○"/>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
        <p:nvSpPr>
          <p:cNvPr id="20" name="Google Shape;20;p8"/>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21" name="Google Shape;21;p8"/>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marR="0" rtl="0" algn="ctr">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22" name="Google Shape;22;p8"/>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3" name="Shape 23"/>
        <p:cNvGrpSpPr/>
        <p:nvPr/>
      </p:nvGrpSpPr>
      <p:grpSpPr>
        <a:xfrm>
          <a:off x="0" y="0"/>
          <a:ext cx="0" cy="0"/>
          <a:chOff x="0" y="0"/>
          <a:chExt cx="0" cy="0"/>
        </a:xfrm>
      </p:grpSpPr>
      <p:sp>
        <p:nvSpPr>
          <p:cNvPr id="24" name="Google Shape;24;p9"/>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25" name="Google Shape;25;p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6" name="Shape 26"/>
        <p:cNvGrpSpPr/>
        <p:nvPr/>
      </p:nvGrpSpPr>
      <p:grpSpPr>
        <a:xfrm>
          <a:off x="0" y="0"/>
          <a:ext cx="0" cy="0"/>
          <a:chOff x="0" y="0"/>
          <a:chExt cx="0" cy="0"/>
        </a:xfrm>
      </p:grpSpPr>
      <p:sp>
        <p:nvSpPr>
          <p:cNvPr id="27" name="Google Shape;27;p10"/>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8" name="Google Shape;28;p10"/>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9" name="Google Shape;29;p10"/>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0" name="Google Shape;30;p1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1" name="Shape 31"/>
        <p:cNvGrpSpPr/>
        <p:nvPr/>
      </p:nvGrpSpPr>
      <p:grpSpPr>
        <a:xfrm>
          <a:off x="0" y="0"/>
          <a:ext cx="0" cy="0"/>
          <a:chOff x="0" y="0"/>
          <a:chExt cx="0" cy="0"/>
        </a:xfrm>
      </p:grpSpPr>
      <p:sp>
        <p:nvSpPr>
          <p:cNvPr id="32" name="Google Shape;32;p1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33" name="Google Shape;33;p1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4" name="Shape 34"/>
        <p:cNvGrpSpPr/>
        <p:nvPr/>
      </p:nvGrpSpPr>
      <p:grpSpPr>
        <a:xfrm>
          <a:off x="0" y="0"/>
          <a:ext cx="0" cy="0"/>
          <a:chOff x="0" y="0"/>
          <a:chExt cx="0" cy="0"/>
        </a:xfrm>
      </p:grpSpPr>
      <p:sp>
        <p:nvSpPr>
          <p:cNvPr id="35" name="Google Shape;35;p12"/>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36" name="Google Shape;36;p12"/>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7" name="Google Shape;37;p1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8" name="Shape 38"/>
        <p:cNvGrpSpPr/>
        <p:nvPr/>
      </p:nvGrpSpPr>
      <p:grpSpPr>
        <a:xfrm>
          <a:off x="0" y="0"/>
          <a:ext cx="0" cy="0"/>
          <a:chOff x="0" y="0"/>
          <a:chExt cx="0" cy="0"/>
        </a:xfrm>
      </p:grpSpPr>
      <p:sp>
        <p:nvSpPr>
          <p:cNvPr id="39" name="Google Shape;39;p13"/>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40" name="Google Shape;40;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1" name="Shape 41"/>
        <p:cNvGrpSpPr/>
        <p:nvPr/>
      </p:nvGrpSpPr>
      <p:grpSpPr>
        <a:xfrm>
          <a:off x="0" y="0"/>
          <a:ext cx="0" cy="0"/>
          <a:chOff x="0" y="0"/>
          <a:chExt cx="0" cy="0"/>
        </a:xfrm>
      </p:grpSpPr>
      <p:sp>
        <p:nvSpPr>
          <p:cNvPr id="42" name="Google Shape;42;p14"/>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 name="Google Shape;43;p14"/>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44" name="Google Shape;44;p14"/>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5" name="Google Shape;45;p14"/>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46" name="Google Shape;46;p1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7" name="Shape 47"/>
        <p:cNvGrpSpPr/>
        <p:nvPr/>
      </p:nvGrpSpPr>
      <p:grpSpPr>
        <a:xfrm>
          <a:off x="0" y="0"/>
          <a:ext cx="0" cy="0"/>
          <a:chOff x="0" y="0"/>
          <a:chExt cx="0" cy="0"/>
        </a:xfrm>
      </p:grpSpPr>
      <p:sp>
        <p:nvSpPr>
          <p:cNvPr id="48" name="Google Shape;48;p15"/>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49" name="Google Shape;49;p1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0" name="Shape 50"/>
        <p:cNvGrpSpPr/>
        <p:nvPr/>
      </p:nvGrpSpPr>
      <p:grpSpPr>
        <a:xfrm>
          <a:off x="0" y="0"/>
          <a:ext cx="0" cy="0"/>
          <a:chOff x="0" y="0"/>
          <a:chExt cx="0" cy="0"/>
        </a:xfrm>
      </p:grpSpPr>
      <p:sp>
        <p:nvSpPr>
          <p:cNvPr id="51" name="Google Shape;51;p16"/>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52" name="Google Shape;52;p16"/>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53" name="Google Shape;53;p1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4" name="Shape 54"/>
        <p:cNvGrpSpPr/>
        <p:nvPr/>
      </p:nvGrpSpPr>
      <p:grpSpPr>
        <a:xfrm>
          <a:off x="0" y="0"/>
          <a:ext cx="0" cy="0"/>
          <a:chOff x="0" y="0"/>
          <a:chExt cx="0" cy="0"/>
        </a:xfrm>
      </p:grpSpPr>
      <p:sp>
        <p:nvSpPr>
          <p:cNvPr id="55" name="Google Shape;55;p1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2.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7" name="Google Shape;7;p5"/>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8" name="Google Shape;8;p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hyperlink" Target="https://tinyurl.com/3eueneys" TargetMode="External"/><Relationship Id="rId4" Type="http://schemas.openxmlformats.org/officeDocument/2006/relationships/hyperlink" Target="http://patreon.com/user?u=86918513"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sp>
        <p:nvSpPr>
          <p:cNvPr id="60" name="Google Shape;60;p1"/>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p>
            <a:pPr indent="0" lvl="0" marL="0" rtl="0" algn="ctr">
              <a:lnSpc>
                <a:spcPct val="100000"/>
              </a:lnSpc>
              <a:spcBef>
                <a:spcPts val="0"/>
              </a:spcBef>
              <a:spcAft>
                <a:spcPts val="0"/>
              </a:spcAft>
              <a:buSzPts val="5200"/>
              <a:buNone/>
            </a:pPr>
            <a:r>
              <a:rPr lang="en"/>
              <a:t>Naming and barrier</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 name="Shape 64"/>
        <p:cNvGrpSpPr/>
        <p:nvPr/>
      </p:nvGrpSpPr>
      <p:grpSpPr>
        <a:xfrm>
          <a:off x="0" y="0"/>
          <a:ext cx="0" cy="0"/>
          <a:chOff x="0" y="0"/>
          <a:chExt cx="0" cy="0"/>
        </a:xfrm>
      </p:grpSpPr>
      <p:sp>
        <p:nvSpPr>
          <p:cNvPr id="65" name="Google Shape;65;p2"/>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 sz="2620"/>
              <a:t>Some barriers</a:t>
            </a:r>
            <a:endParaRPr sz="2620"/>
          </a:p>
        </p:txBody>
      </p:sp>
      <p:sp>
        <p:nvSpPr>
          <p:cNvPr id="66" name="Google Shape;66;p2"/>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p>
            <a:pPr indent="-361950" lvl="0" marL="457200" rtl="0" algn="l">
              <a:lnSpc>
                <a:spcPct val="115000"/>
              </a:lnSpc>
              <a:spcBef>
                <a:spcPts val="0"/>
              </a:spcBef>
              <a:spcAft>
                <a:spcPts val="0"/>
              </a:spcAft>
              <a:buClr>
                <a:schemeClr val="dk1"/>
              </a:buClr>
              <a:buSzPts val="2100"/>
              <a:buChar char="●"/>
            </a:pPr>
            <a:r>
              <a:rPr lang="en" sz="2100">
                <a:solidFill>
                  <a:schemeClr val="dk1"/>
                </a:solidFill>
              </a:rPr>
              <a:t>Many things named after people, this can make it hard for people to learn stuff as it does not bring up images, etc. that representative of what you are saying esp. if person discovered many things (in case of point, so many things named after Euler that totally different)</a:t>
            </a:r>
            <a:endParaRPr sz="2100">
              <a:solidFill>
                <a:schemeClr val="dk1"/>
              </a:solidFill>
            </a:endParaRPr>
          </a:p>
          <a:p>
            <a:pPr indent="-361950" lvl="0" marL="457200" rtl="0" algn="l">
              <a:lnSpc>
                <a:spcPct val="115000"/>
              </a:lnSpc>
              <a:spcBef>
                <a:spcPts val="0"/>
              </a:spcBef>
              <a:spcAft>
                <a:spcPts val="0"/>
              </a:spcAft>
              <a:buClr>
                <a:schemeClr val="dk1"/>
              </a:buClr>
              <a:buSzPts val="2100"/>
              <a:buChar char="●"/>
            </a:pPr>
            <a:r>
              <a:rPr lang="en" sz="2100">
                <a:solidFill>
                  <a:schemeClr val="dk1"/>
                </a:solidFill>
              </a:rPr>
              <a:t>Same occurs with places or other less related things</a:t>
            </a:r>
            <a:endParaRPr sz="2100">
              <a:solidFill>
                <a:schemeClr val="dk1"/>
              </a:solidFill>
            </a:endParaRPr>
          </a:p>
          <a:p>
            <a:pPr indent="-361950" lvl="0" marL="457200" rtl="0" algn="l">
              <a:lnSpc>
                <a:spcPct val="115000"/>
              </a:lnSpc>
              <a:spcBef>
                <a:spcPts val="0"/>
              </a:spcBef>
              <a:spcAft>
                <a:spcPts val="0"/>
              </a:spcAft>
              <a:buClr>
                <a:schemeClr val="dk1"/>
              </a:buClr>
              <a:buSzPts val="2100"/>
              <a:buChar char="●"/>
            </a:pPr>
            <a:r>
              <a:rPr lang="en" sz="2100">
                <a:solidFill>
                  <a:schemeClr val="dk1"/>
                </a:solidFill>
              </a:rPr>
              <a:t>Sometimes words do not mean what they sound like or mean different things in different fields, confusing people</a:t>
            </a:r>
            <a:endParaRPr sz="2100">
              <a:solidFill>
                <a:schemeClr val="dk1"/>
              </a:solidFill>
            </a:endParaRPr>
          </a:p>
          <a:p>
            <a:pPr indent="-361950" lvl="0" marL="457200" rtl="0" algn="l">
              <a:lnSpc>
                <a:spcPct val="115000"/>
              </a:lnSpc>
              <a:spcBef>
                <a:spcPts val="0"/>
              </a:spcBef>
              <a:spcAft>
                <a:spcPts val="0"/>
              </a:spcAft>
              <a:buClr>
                <a:schemeClr val="dk1"/>
              </a:buClr>
              <a:buSzPts val="2100"/>
              <a:buChar char="●"/>
            </a:pPr>
            <a:r>
              <a:rPr lang="en" sz="2100">
                <a:solidFill>
                  <a:schemeClr val="dk1"/>
                </a:solidFill>
              </a:rPr>
              <a:t>Sometimes name is in itself bigoted or unnecessarily gendered</a:t>
            </a:r>
            <a:endParaRPr sz="2100">
              <a:solidFill>
                <a:schemeClr val="dk1"/>
              </a:solidFill>
            </a:endParaRPr>
          </a:p>
          <a:p>
            <a:pPr indent="-361950" lvl="0" marL="457200" rtl="0" algn="l">
              <a:lnSpc>
                <a:spcPct val="115000"/>
              </a:lnSpc>
              <a:spcBef>
                <a:spcPts val="0"/>
              </a:spcBef>
              <a:spcAft>
                <a:spcPts val="0"/>
              </a:spcAft>
              <a:buClr>
                <a:schemeClr val="dk1"/>
              </a:buClr>
              <a:buSzPts val="2100"/>
              <a:buChar char="●"/>
            </a:pPr>
            <a:r>
              <a:rPr lang="en" sz="2100">
                <a:solidFill>
                  <a:schemeClr val="dk1"/>
                </a:solidFill>
              </a:rPr>
              <a:t>Term may look like other term which may be confusing</a:t>
            </a:r>
            <a:endParaRPr sz="2100">
              <a:solidFill>
                <a:schemeClr val="dk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 name="Shape 70"/>
        <p:cNvGrpSpPr/>
        <p:nvPr/>
      </p:nvGrpSpPr>
      <p:grpSpPr>
        <a:xfrm>
          <a:off x="0" y="0"/>
          <a:ext cx="0" cy="0"/>
          <a:chOff x="0" y="0"/>
          <a:chExt cx="0" cy="0"/>
        </a:xfrm>
      </p:grpSpPr>
      <p:sp>
        <p:nvSpPr>
          <p:cNvPr id="71" name="Google Shape;71;p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 sz="4020"/>
              <a:t>What to do?</a:t>
            </a:r>
            <a:endParaRPr sz="4020"/>
          </a:p>
        </p:txBody>
      </p:sp>
      <p:sp>
        <p:nvSpPr>
          <p:cNvPr id="72" name="Google Shape;72;p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lnSpcReduction="20000"/>
          </a:bodyPr>
          <a:lstStyle/>
          <a:p>
            <a:pPr indent="-419100" lvl="0" marL="457200" rtl="0" algn="l">
              <a:lnSpc>
                <a:spcPct val="115000"/>
              </a:lnSpc>
              <a:spcBef>
                <a:spcPts val="0"/>
              </a:spcBef>
              <a:spcAft>
                <a:spcPts val="0"/>
              </a:spcAft>
              <a:buClr>
                <a:schemeClr val="dk1"/>
              </a:buClr>
              <a:buSzPts val="3000"/>
              <a:buChar char="●"/>
            </a:pPr>
            <a:r>
              <a:rPr lang="en" sz="3000">
                <a:solidFill>
                  <a:schemeClr val="dk1"/>
                </a:solidFill>
              </a:rPr>
              <a:t>If can, avoid using such terms, but often hard or impossible…</a:t>
            </a:r>
            <a:endParaRPr sz="3000">
              <a:solidFill>
                <a:schemeClr val="dk1"/>
              </a:solidFill>
            </a:endParaRPr>
          </a:p>
          <a:p>
            <a:pPr indent="-419100" lvl="0" marL="457200" rtl="0" algn="l">
              <a:lnSpc>
                <a:spcPct val="115000"/>
              </a:lnSpc>
              <a:spcBef>
                <a:spcPts val="0"/>
              </a:spcBef>
              <a:spcAft>
                <a:spcPts val="0"/>
              </a:spcAft>
              <a:buClr>
                <a:schemeClr val="dk1"/>
              </a:buClr>
              <a:buSzPts val="3000"/>
              <a:buChar char="●"/>
            </a:pPr>
            <a:r>
              <a:rPr lang="en" sz="3000">
                <a:solidFill>
                  <a:schemeClr val="dk1"/>
                </a:solidFill>
              </a:rPr>
              <a:t>Try figuring alternative names and normalizing it</a:t>
            </a:r>
            <a:endParaRPr sz="3000">
              <a:solidFill>
                <a:schemeClr val="dk1"/>
              </a:solidFill>
            </a:endParaRPr>
          </a:p>
          <a:p>
            <a:pPr indent="-419100" lvl="0" marL="457200" rtl="0" algn="l">
              <a:lnSpc>
                <a:spcPct val="115000"/>
              </a:lnSpc>
              <a:spcBef>
                <a:spcPts val="0"/>
              </a:spcBef>
              <a:spcAft>
                <a:spcPts val="0"/>
              </a:spcAft>
              <a:buClr>
                <a:schemeClr val="dk1"/>
              </a:buClr>
              <a:buSzPts val="3000"/>
              <a:buChar char="●"/>
            </a:pPr>
            <a:r>
              <a:rPr lang="en" sz="3000">
                <a:solidFill>
                  <a:schemeClr val="dk1"/>
                </a:solidFill>
              </a:rPr>
              <a:t>If you name something, think if its memorable and makes sense</a:t>
            </a:r>
            <a:endParaRPr sz="3000">
              <a:solidFill>
                <a:schemeClr val="dk1"/>
              </a:solidFill>
            </a:endParaRPr>
          </a:p>
          <a:p>
            <a:pPr indent="-419100" lvl="0" marL="457200" rtl="0" algn="l">
              <a:lnSpc>
                <a:spcPct val="115000"/>
              </a:lnSpc>
              <a:spcBef>
                <a:spcPts val="0"/>
              </a:spcBef>
              <a:spcAft>
                <a:spcPts val="0"/>
              </a:spcAft>
              <a:buClr>
                <a:schemeClr val="dk1"/>
              </a:buClr>
              <a:buSzPts val="3000"/>
              <a:buChar char="●"/>
            </a:pPr>
            <a:r>
              <a:rPr lang="en" sz="3000">
                <a:solidFill>
                  <a:schemeClr val="dk1"/>
                </a:solidFill>
              </a:rPr>
              <a:t>Define term somewhere in text, glossary, etc</a:t>
            </a:r>
            <a:endParaRPr sz="3000">
              <a:solidFill>
                <a:schemeClr val="dk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 name="Shape 76"/>
        <p:cNvGrpSpPr/>
        <p:nvPr/>
      </p:nvGrpSpPr>
      <p:grpSpPr>
        <a:xfrm>
          <a:off x="0" y="0"/>
          <a:ext cx="0" cy="0"/>
          <a:chOff x="0" y="0"/>
          <a:chExt cx="0" cy="0"/>
        </a:xfrm>
      </p:grpSpPr>
      <p:sp>
        <p:nvSpPr>
          <p:cNvPr id="77" name="Google Shape;77;p4"/>
          <p:cNvSpPr txBox="1"/>
          <p:nvPr/>
        </p:nvSpPr>
        <p:spPr>
          <a:xfrm>
            <a:off x="0" y="22"/>
            <a:ext cx="9144000" cy="5143500"/>
          </a:xfrm>
          <a:prstGeom prst="rect">
            <a:avLst/>
          </a:prstGeom>
          <a:noFill/>
          <a:ln>
            <a:noFill/>
          </a:ln>
        </p:spPr>
        <p:txBody>
          <a:bodyPr anchorCtr="0" anchor="t" bIns="34275" lIns="68575" spcFirstLastPara="1" rIns="68575" wrap="square" tIns="34275">
            <a:normAutofit/>
          </a:bodyPr>
          <a:lstStyle/>
          <a:p>
            <a:pPr indent="0" lvl="0" marL="0" marR="0" rtl="0" algn="ctr">
              <a:lnSpc>
                <a:spcPct val="100000"/>
              </a:lnSpc>
              <a:spcBef>
                <a:spcPts val="0"/>
              </a:spcBef>
              <a:spcAft>
                <a:spcPts val="0"/>
              </a:spcAft>
              <a:buClr>
                <a:srgbClr val="000000"/>
              </a:buClr>
              <a:buSzPts val="3000"/>
              <a:buFont typeface="Arial"/>
              <a:buNone/>
            </a:pPr>
            <a:r>
              <a:rPr b="0" i="0" lang="en" sz="3000" u="none" cap="none" strike="noStrike">
                <a:solidFill>
                  <a:srgbClr val="000000"/>
                </a:solidFill>
                <a:latin typeface="Calibri"/>
                <a:ea typeface="Calibri"/>
                <a:cs typeface="Calibri"/>
                <a:sym typeface="Calibri"/>
              </a:rPr>
              <a:t>By VeAnxious_Au_Learner</a:t>
            </a:r>
            <a:r>
              <a:rPr b="0" i="0" lang="en" sz="2800" u="none" cap="none" strike="noStrike">
                <a:solidFill>
                  <a:srgbClr val="000000"/>
                </a:solidFill>
                <a:latin typeface="Calibri"/>
                <a:ea typeface="Calibri"/>
                <a:cs typeface="Calibri"/>
                <a:sym typeface="Calibri"/>
              </a:rPr>
              <a:t> </a:t>
            </a:r>
            <a:endParaRPr b="0" i="0" sz="28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2800"/>
              <a:buFont typeface="Arial"/>
              <a:buNone/>
            </a:pPr>
            <a:r>
              <a:t/>
            </a:r>
            <a:endParaRPr b="0" i="0" sz="28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2400"/>
              <a:buFont typeface="Arial"/>
              <a:buNone/>
            </a:pPr>
            <a:r>
              <a:rPr b="0" i="0" lang="en" sz="2400" u="none" cap="none" strike="noStrike">
                <a:solidFill>
                  <a:srgbClr val="000000"/>
                </a:solidFill>
                <a:latin typeface="Arial"/>
                <a:ea typeface="Arial"/>
                <a:cs typeface="Arial"/>
                <a:sym typeface="Arial"/>
              </a:rPr>
              <a:t>Find other posts on: </a:t>
            </a:r>
            <a:r>
              <a:rPr b="0" i="0" lang="en" sz="2400" u="sng" cap="none" strike="noStrike">
                <a:solidFill>
                  <a:srgbClr val="0563C1"/>
                </a:solidFill>
                <a:highlight>
                  <a:srgbClr val="FFFFFF"/>
                </a:highlight>
                <a:latin typeface="Arial"/>
                <a:ea typeface="Arial"/>
                <a:cs typeface="Arial"/>
                <a:sym typeface="Arial"/>
                <a:hlinkClick r:id="rId3">
                  <a:extLst>
                    <a:ext uri="{A12FA001-AC4F-418D-AE19-62706E023703}">
                      <ahyp:hlinkClr val="tx"/>
                    </a:ext>
                  </a:extLst>
                </a:hlinkClick>
              </a:rPr>
              <a:t>https://tinyurl.com/3eueneys</a:t>
            </a:r>
            <a:endParaRPr b="0" i="0" sz="2400" u="none" cap="none" strike="noStrike">
              <a:solidFill>
                <a:srgbClr val="000000"/>
              </a:solidFill>
              <a:highlight>
                <a:srgbClr val="FFFFFF"/>
              </a:highlight>
              <a:latin typeface="Arial"/>
              <a:ea typeface="Arial"/>
              <a:cs typeface="Arial"/>
              <a:sym typeface="Arial"/>
            </a:endParaRPr>
          </a:p>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highlight>
                <a:srgbClr val="FFFFFF"/>
              </a:highlight>
              <a:latin typeface="Arial"/>
              <a:ea typeface="Arial"/>
              <a:cs typeface="Arial"/>
              <a:sym typeface="Arial"/>
            </a:endParaRPr>
          </a:p>
          <a:p>
            <a:pPr indent="0" lvl="0" marL="0" marR="0" rtl="0" algn="ctr">
              <a:lnSpc>
                <a:spcPct val="90000"/>
              </a:lnSpc>
              <a:spcBef>
                <a:spcPts val="0"/>
              </a:spcBef>
              <a:spcAft>
                <a:spcPts val="0"/>
              </a:spcAft>
              <a:buClr>
                <a:srgbClr val="000000"/>
              </a:buClr>
              <a:buSzPts val="2400"/>
              <a:buFont typeface="Arial"/>
              <a:buNone/>
            </a:pPr>
            <a:r>
              <a:rPr b="0" i="0" lang="en" sz="2400" u="none" cap="none" strike="noStrike">
                <a:solidFill>
                  <a:srgbClr val="241E12"/>
                </a:solidFill>
                <a:highlight>
                  <a:srgbClr val="FFFFFF"/>
                </a:highlight>
                <a:latin typeface="Arial"/>
                <a:ea typeface="Arial"/>
                <a:cs typeface="Arial"/>
                <a:sym typeface="Arial"/>
              </a:rPr>
              <a:t>Patreon: http://</a:t>
            </a:r>
            <a:r>
              <a:rPr b="0" i="0" lang="en" sz="2400" u="sng" cap="none" strike="noStrike">
                <a:solidFill>
                  <a:srgbClr val="0563C1"/>
                </a:solidFill>
                <a:latin typeface="Arial"/>
                <a:ea typeface="Arial"/>
                <a:cs typeface="Arial"/>
                <a:sym typeface="Arial"/>
                <a:hlinkClick r:id="rId4">
                  <a:extLst>
                    <a:ext uri="{A12FA001-AC4F-418D-AE19-62706E023703}">
                      <ahyp:hlinkClr val="tx"/>
                    </a:ext>
                  </a:extLst>
                </a:hlinkClick>
              </a:rPr>
              <a:t>patreon.com/user?u=86918513</a:t>
            </a:r>
            <a:r>
              <a:rPr b="0" i="0" lang="en" sz="2400" u="none" cap="none" strike="noStrike">
                <a:solidFill>
                  <a:srgbClr val="241E12"/>
                </a:solidFill>
                <a:highlight>
                  <a:srgbClr val="FFFFFF"/>
                </a:highlight>
                <a:latin typeface="Arial"/>
                <a:ea typeface="Arial"/>
                <a:cs typeface="Arial"/>
                <a:sym typeface="Arial"/>
              </a:rPr>
              <a:t> Venmo: gad-licht-1</a:t>
            </a:r>
            <a:endParaRPr b="0" i="0" sz="2400" u="none" cap="none" strike="noStrike">
              <a:solidFill>
                <a:srgbClr val="241E12"/>
              </a:solidFill>
              <a:highlight>
                <a:srgbClr val="FFFFFF"/>
              </a:highlight>
              <a:latin typeface="Arial"/>
              <a:ea typeface="Arial"/>
              <a:cs typeface="Arial"/>
              <a:sym typeface="Arial"/>
            </a:endParaRPr>
          </a:p>
          <a:p>
            <a:pPr indent="0" lvl="0" marL="0" marR="0" rtl="0" algn="ctr">
              <a:lnSpc>
                <a:spcPct val="90000"/>
              </a:lnSpc>
              <a:spcBef>
                <a:spcPts val="0"/>
              </a:spcBef>
              <a:spcAft>
                <a:spcPts val="0"/>
              </a:spcAft>
              <a:buClr>
                <a:srgbClr val="000000"/>
              </a:buClr>
              <a:buSzPts val="2400"/>
              <a:buFont typeface="Arial"/>
              <a:buNone/>
            </a:pPr>
            <a:r>
              <a:t/>
            </a:r>
            <a:endParaRPr b="0" i="0" sz="2400" u="none" cap="none" strike="noStrike">
              <a:solidFill>
                <a:srgbClr val="241E12"/>
              </a:solidFill>
              <a:highlight>
                <a:srgbClr val="FFFFFF"/>
              </a:highlight>
              <a:latin typeface="Arial"/>
              <a:ea typeface="Arial"/>
              <a:cs typeface="Arial"/>
              <a:sym typeface="Arial"/>
            </a:endParaRPr>
          </a:p>
          <a:p>
            <a:pPr indent="0" lvl="0" marL="0" marR="0" rtl="0" algn="ctr">
              <a:lnSpc>
                <a:spcPct val="90000"/>
              </a:lnSpc>
              <a:spcBef>
                <a:spcPts val="0"/>
              </a:spcBef>
              <a:spcAft>
                <a:spcPts val="0"/>
              </a:spcAft>
              <a:buClr>
                <a:srgbClr val="000000"/>
              </a:buClr>
              <a:buSzPts val="2400"/>
              <a:buFont typeface="Arial"/>
              <a:buNone/>
            </a:pPr>
            <a:r>
              <a:rPr b="0" i="0" lang="en" sz="2400" u="none" cap="none" strike="noStrike">
                <a:solidFill>
                  <a:srgbClr val="241E12"/>
                </a:solidFill>
                <a:highlight>
                  <a:srgbClr val="FFFFFF"/>
                </a:highlight>
                <a:latin typeface="Arial"/>
                <a:ea typeface="Arial"/>
                <a:cs typeface="Arial"/>
                <a:sym typeface="Arial"/>
              </a:rPr>
              <a:t>Link to even more stuff: https://linktr.ee/VEANXIOUS</a:t>
            </a:r>
            <a:endParaRPr b="0" i="0" sz="3200" u="none" cap="none" strike="noStrike">
              <a:solidFill>
                <a:srgbClr val="000000"/>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