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1" roundtripDataSignature="AMtx7mgdzRyIy7a1m1wZrorlBbVDF3qZ4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 name="Shape 13"/>
        <p:cNvGrpSpPr/>
        <p:nvPr/>
      </p:nvGrpSpPr>
      <p:grpSpPr>
        <a:xfrm>
          <a:off x="0" y="0"/>
          <a:ext cx="0" cy="0"/>
          <a:chOff x="0" y="0"/>
          <a:chExt cx="0" cy="0"/>
        </a:xfrm>
      </p:grpSpPr>
      <p:sp>
        <p:nvSpPr>
          <p:cNvPr id="14" name="Google Shape;14;p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6" name="Google Shape;16;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7" name="Google Shape;17;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8" name="Google Shape;18;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1" name="Google Shape;2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Pets, disability, and poor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n"/>
              <a:t>Intro</a:t>
            </a:r>
            <a:endParaRPr/>
          </a:p>
        </p:txBody>
      </p:sp>
      <p:sp>
        <p:nvSpPr>
          <p:cNvPr id="66" name="Google Shape;66;p2"/>
          <p:cNvSpPr txBox="1"/>
          <p:nvPr>
            <p:ph idx="1" type="body"/>
          </p:nvPr>
        </p:nvSpPr>
        <p:spPr>
          <a:xfrm>
            <a:off x="499400" y="1046400"/>
            <a:ext cx="8359200" cy="3876300"/>
          </a:xfrm>
          <a:prstGeom prst="rect">
            <a:avLst/>
          </a:prstGeom>
          <a:noFill/>
          <a:ln>
            <a:noFill/>
          </a:ln>
        </p:spPr>
        <p:txBody>
          <a:bodyPr anchorCtr="0" anchor="t" bIns="34275" lIns="68575" spcFirstLastPara="1" rIns="68575" wrap="square" tIns="34275">
            <a:normAutofit lnSpcReduction="10000"/>
          </a:bodyPr>
          <a:lstStyle/>
          <a:p>
            <a:pPr indent="-317500" lvl="0" marL="457200" rtl="0" algn="l">
              <a:lnSpc>
                <a:spcPct val="90000"/>
              </a:lnSpc>
              <a:spcBef>
                <a:spcPts val="800"/>
              </a:spcBef>
              <a:spcAft>
                <a:spcPts val="0"/>
              </a:spcAft>
              <a:buSzPts val="1400"/>
              <a:buChar char="●"/>
            </a:pPr>
            <a:r>
              <a:rPr lang="en">
                <a:solidFill>
                  <a:schemeClr val="dk1"/>
                </a:solidFill>
              </a:rPr>
              <a:t>Not all disabled or neurodivergent kids or adults should have pets, but same goes for NT and abled. Look at individual and stay away from scare stories. However, animal deserves good life so really think hard is it far for animal? And not all animals or pet kind back to certain people or may be hard to keep. This is not a light decision</a:t>
            </a:r>
            <a:endParaRPr>
              <a:solidFill>
                <a:schemeClr val="dk1"/>
              </a:solidFill>
            </a:endParaRPr>
          </a:p>
          <a:p>
            <a:pPr indent="0" lvl="0" marL="0" rtl="0" algn="l">
              <a:lnSpc>
                <a:spcPct val="90000"/>
              </a:lnSpc>
              <a:spcBef>
                <a:spcPts val="800"/>
              </a:spcBef>
              <a:spcAft>
                <a:spcPts val="0"/>
              </a:spcAft>
              <a:buNone/>
            </a:pPr>
            <a:r>
              <a:t/>
            </a:r>
            <a:endParaRPr>
              <a:solidFill>
                <a:schemeClr val="dk1"/>
              </a:solidFill>
            </a:endParaRPr>
          </a:p>
          <a:p>
            <a:pPr indent="-317500" lvl="0" marL="457200" rtl="0" algn="l">
              <a:lnSpc>
                <a:spcPct val="90000"/>
              </a:lnSpc>
              <a:spcBef>
                <a:spcPts val="0"/>
              </a:spcBef>
              <a:spcAft>
                <a:spcPts val="0"/>
              </a:spcAft>
              <a:buSzPts val="1400"/>
              <a:buChar char="●"/>
            </a:pPr>
            <a:r>
              <a:rPr lang="en">
                <a:solidFill>
                  <a:schemeClr val="dk1"/>
                </a:solidFill>
              </a:rPr>
              <a:t>(This is for US, I generally think its true outside but check). ESA (Emotional Support Animal) are not as legally protected or one agency that certifies it or one standard. They can be any animal and some may be accepted at places, some may not, and some places may only except certain animals with certain certifications like doctor approval. They may not even be trained, just have a doctor’s note.</a:t>
            </a:r>
            <a:endParaRPr>
              <a:solidFill>
                <a:schemeClr val="dk1"/>
              </a:solidFill>
            </a:endParaRPr>
          </a:p>
          <a:p>
            <a:pPr indent="0" lvl="0" marL="0" rtl="0" algn="l">
              <a:lnSpc>
                <a:spcPct val="90000"/>
              </a:lnSpc>
              <a:spcBef>
                <a:spcPts val="0"/>
              </a:spcBef>
              <a:spcAft>
                <a:spcPts val="0"/>
              </a:spcAft>
              <a:buNone/>
            </a:pPr>
            <a:r>
              <a:t/>
            </a:r>
            <a:endParaRPr>
              <a:solidFill>
                <a:schemeClr val="dk1"/>
              </a:solidFill>
            </a:endParaRPr>
          </a:p>
          <a:p>
            <a:pPr indent="-317500" lvl="0" marL="457200" rtl="0" algn="l">
              <a:lnSpc>
                <a:spcPct val="90000"/>
              </a:lnSpc>
              <a:spcBef>
                <a:spcPts val="0"/>
              </a:spcBef>
              <a:spcAft>
                <a:spcPts val="0"/>
              </a:spcAft>
              <a:buSzPts val="1400"/>
              <a:buChar char="●"/>
            </a:pPr>
            <a:r>
              <a:rPr lang="en">
                <a:solidFill>
                  <a:schemeClr val="dk1"/>
                </a:solidFill>
              </a:rPr>
              <a:t>Service animals in US are only dogs, and have special training, much more allowed everywhere/legal protections exist, and training is much more standardized and certification</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n"/>
              <a:t>Cont.</a:t>
            </a:r>
            <a:endParaRPr/>
          </a:p>
        </p:txBody>
      </p:sp>
      <p:sp>
        <p:nvSpPr>
          <p:cNvPr id="72" name="Google Shape;72;p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lnSpcReduction="10000"/>
          </a:bodyPr>
          <a:lstStyle/>
          <a:p>
            <a:pPr indent="-317500" lvl="0" marL="457200" rtl="0" algn="l">
              <a:lnSpc>
                <a:spcPct val="90000"/>
              </a:lnSpc>
              <a:spcBef>
                <a:spcPts val="800"/>
              </a:spcBef>
              <a:spcAft>
                <a:spcPts val="0"/>
              </a:spcAft>
              <a:buSzPts val="1400"/>
              <a:buChar char="●"/>
            </a:pPr>
            <a:r>
              <a:rPr lang="en">
                <a:solidFill>
                  <a:schemeClr val="dk1"/>
                </a:solidFill>
              </a:rPr>
              <a:t>EMOTIONAL SUPPORT is so important, also to physical health (which I wish did not have to say)</a:t>
            </a:r>
            <a:endParaRPr>
              <a:solidFill>
                <a:schemeClr val="dk1"/>
              </a:solidFill>
            </a:endParaRPr>
          </a:p>
          <a:p>
            <a:pPr indent="0" lvl="0" marL="0" rtl="0" algn="l">
              <a:lnSpc>
                <a:spcPct val="90000"/>
              </a:lnSpc>
              <a:spcBef>
                <a:spcPts val="800"/>
              </a:spcBef>
              <a:spcAft>
                <a:spcPts val="0"/>
              </a:spcAft>
              <a:buNone/>
            </a:pPr>
            <a:r>
              <a:t/>
            </a:r>
            <a:endParaRPr>
              <a:solidFill>
                <a:schemeClr val="dk1"/>
              </a:solidFill>
            </a:endParaRPr>
          </a:p>
          <a:p>
            <a:pPr indent="-317500" lvl="0" marL="457200" rtl="0" algn="l">
              <a:lnSpc>
                <a:spcPct val="90000"/>
              </a:lnSpc>
              <a:spcBef>
                <a:spcPts val="0"/>
              </a:spcBef>
              <a:spcAft>
                <a:spcPts val="0"/>
              </a:spcAft>
              <a:buSzPts val="1400"/>
              <a:buChar char="●"/>
            </a:pPr>
            <a:r>
              <a:rPr lang="en">
                <a:solidFill>
                  <a:schemeClr val="dk1"/>
                </a:solidFill>
              </a:rPr>
              <a:t>Can help develop emotional skills, learn boundary, discipline, coordination thru play, social skills (from emotional boundary skills, and just talking/communicating to pets)</a:t>
            </a:r>
            <a:endParaRPr>
              <a:solidFill>
                <a:schemeClr val="dk1"/>
              </a:solidFill>
            </a:endParaRPr>
          </a:p>
          <a:p>
            <a:pPr indent="0" lvl="0" marL="0" rtl="0" algn="l">
              <a:lnSpc>
                <a:spcPct val="90000"/>
              </a:lnSpc>
              <a:spcBef>
                <a:spcPts val="0"/>
              </a:spcBef>
              <a:spcAft>
                <a:spcPts val="0"/>
              </a:spcAft>
              <a:buNone/>
            </a:pPr>
            <a:r>
              <a:t/>
            </a:r>
            <a:endParaRPr>
              <a:solidFill>
                <a:schemeClr val="dk1"/>
              </a:solidFill>
            </a:endParaRPr>
          </a:p>
          <a:p>
            <a:pPr indent="-317500" lvl="0" marL="457200" rtl="0" algn="l">
              <a:lnSpc>
                <a:spcPct val="90000"/>
              </a:lnSpc>
              <a:spcBef>
                <a:spcPts val="0"/>
              </a:spcBef>
              <a:spcAft>
                <a:spcPts val="0"/>
              </a:spcAft>
              <a:buSzPts val="1400"/>
              <a:buChar char="●"/>
            </a:pPr>
            <a:r>
              <a:rPr lang="en">
                <a:solidFill>
                  <a:schemeClr val="dk1"/>
                </a:solidFill>
              </a:rPr>
              <a:t>When you less stressed… you can learn and grow more</a:t>
            </a:r>
            <a:endParaRPr>
              <a:solidFill>
                <a:schemeClr val="dk1"/>
              </a:solidFill>
            </a:endParaRPr>
          </a:p>
          <a:p>
            <a:pPr indent="0" lvl="0" marL="0" rtl="0" algn="l">
              <a:lnSpc>
                <a:spcPct val="90000"/>
              </a:lnSpc>
              <a:spcBef>
                <a:spcPts val="0"/>
              </a:spcBef>
              <a:spcAft>
                <a:spcPts val="0"/>
              </a:spcAft>
              <a:buNone/>
            </a:pPr>
            <a:r>
              <a:t/>
            </a:r>
            <a:endParaRPr>
              <a:solidFill>
                <a:schemeClr val="dk1"/>
              </a:solidFill>
            </a:endParaRPr>
          </a:p>
          <a:p>
            <a:pPr indent="-317500" lvl="0" marL="457200" rtl="0" algn="l">
              <a:lnSpc>
                <a:spcPct val="90000"/>
              </a:lnSpc>
              <a:spcBef>
                <a:spcPts val="0"/>
              </a:spcBef>
              <a:spcAft>
                <a:spcPts val="0"/>
              </a:spcAft>
              <a:buSzPts val="1400"/>
              <a:buChar char="●"/>
            </a:pPr>
            <a:r>
              <a:rPr lang="en">
                <a:solidFill>
                  <a:schemeClr val="dk1"/>
                </a:solidFill>
              </a:rPr>
              <a:t>Some animals have other added benefits even if not trained, from detecting seizures/migraines, danger, help carrying things, etc</a:t>
            </a:r>
            <a:endParaRPr>
              <a:solidFill>
                <a:schemeClr val="dk1"/>
              </a:solidFill>
            </a:endParaRPr>
          </a:p>
          <a:p>
            <a:pPr indent="0" lvl="0" marL="0" rtl="0" algn="l">
              <a:lnSpc>
                <a:spcPct val="90000"/>
              </a:lnSpc>
              <a:spcBef>
                <a:spcPts val="1200"/>
              </a:spcBef>
              <a:spcAft>
                <a:spcPts val="1200"/>
              </a:spcAft>
              <a:buSzPts val="1400"/>
              <a:buNone/>
            </a:pPr>
            <a:r>
              <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n"/>
              <a:t>What to do</a:t>
            </a:r>
            <a:endParaRPr/>
          </a:p>
        </p:txBody>
      </p:sp>
      <p:sp>
        <p:nvSpPr>
          <p:cNvPr id="78" name="Google Shape;78;p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30200" lvl="0" marL="457200" rtl="0" algn="l">
              <a:lnSpc>
                <a:spcPct val="90000"/>
              </a:lnSpc>
              <a:spcBef>
                <a:spcPts val="800"/>
              </a:spcBef>
              <a:spcAft>
                <a:spcPts val="0"/>
              </a:spcAft>
              <a:buSzPts val="1600"/>
              <a:buChar char="●"/>
            </a:pPr>
            <a:r>
              <a:rPr lang="en" sz="2000">
                <a:solidFill>
                  <a:schemeClr val="dk1"/>
                </a:solidFill>
              </a:rPr>
              <a:t>Many disability benefits do not support pets or programs. Same with welfare. For example, food stamps do not let you always purchase pet food (depends on program). This directly hurts health of human participant</a:t>
            </a:r>
            <a:endParaRPr sz="2000">
              <a:solidFill>
                <a:schemeClr val="dk1"/>
              </a:solidFill>
            </a:endParaRPr>
          </a:p>
          <a:p>
            <a:pPr indent="0" lvl="0" marL="0" rtl="0" algn="l">
              <a:lnSpc>
                <a:spcPct val="90000"/>
              </a:lnSpc>
              <a:spcBef>
                <a:spcPts val="800"/>
              </a:spcBef>
              <a:spcAft>
                <a:spcPts val="0"/>
              </a:spcAft>
              <a:buNone/>
            </a:pPr>
            <a:r>
              <a:t/>
            </a:r>
            <a:endParaRPr sz="2000">
              <a:solidFill>
                <a:schemeClr val="dk1"/>
              </a:solidFill>
            </a:endParaRPr>
          </a:p>
          <a:p>
            <a:pPr indent="-330200" lvl="0" marL="457200" rtl="0" algn="l">
              <a:lnSpc>
                <a:spcPct val="90000"/>
              </a:lnSpc>
              <a:spcBef>
                <a:spcPts val="0"/>
              </a:spcBef>
              <a:spcAft>
                <a:spcPts val="0"/>
              </a:spcAft>
              <a:buSzPts val="1600"/>
              <a:buChar char="●"/>
            </a:pPr>
            <a:r>
              <a:rPr lang="en" sz="2000">
                <a:solidFill>
                  <a:schemeClr val="dk1"/>
                </a:solidFill>
              </a:rPr>
              <a:t>Do not mock self-cleaning litter-boxes, etc. we should develop tech to make pet-care easier for disabled and impoverished</a:t>
            </a:r>
            <a:endParaRPr sz="2000">
              <a:solidFill>
                <a:schemeClr val="dk1"/>
              </a:solidFill>
            </a:endParaRPr>
          </a:p>
          <a:p>
            <a:pPr indent="0" lvl="0" marL="0" rtl="0" algn="l">
              <a:lnSpc>
                <a:spcPct val="90000"/>
              </a:lnSpc>
              <a:spcBef>
                <a:spcPts val="0"/>
              </a:spcBef>
              <a:spcAft>
                <a:spcPts val="0"/>
              </a:spcAft>
              <a:buNone/>
            </a:pPr>
            <a:r>
              <a:t/>
            </a:r>
            <a:endParaRPr sz="2000">
              <a:solidFill>
                <a:schemeClr val="dk1"/>
              </a:solidFill>
            </a:endParaRPr>
          </a:p>
          <a:p>
            <a:pPr indent="-330200" lvl="0" marL="457200" rtl="0" algn="l">
              <a:lnSpc>
                <a:spcPct val="90000"/>
              </a:lnSpc>
              <a:spcBef>
                <a:spcPts val="0"/>
              </a:spcBef>
              <a:spcAft>
                <a:spcPts val="0"/>
              </a:spcAft>
              <a:buSzPts val="1600"/>
              <a:buChar char="●"/>
            </a:pPr>
            <a:r>
              <a:rPr lang="en" sz="2000">
                <a:solidFill>
                  <a:schemeClr val="dk1"/>
                </a:solidFill>
              </a:rPr>
              <a:t>Let’s have healthy discussions on benefits of animals and hardships</a:t>
            </a:r>
            <a:endParaRPr sz="2000">
              <a:solidFill>
                <a:schemeClr val="dk1"/>
              </a:solidFill>
            </a:endParaRPr>
          </a:p>
          <a:p>
            <a:pPr indent="0" lvl="0" marL="0" rtl="0" algn="l">
              <a:lnSpc>
                <a:spcPct val="90000"/>
              </a:lnSpc>
              <a:spcBef>
                <a:spcPts val="0"/>
              </a:spcBef>
              <a:spcAft>
                <a:spcPts val="0"/>
              </a:spcAft>
              <a:buNone/>
            </a:pPr>
            <a:r>
              <a:t/>
            </a:r>
            <a:endParaRPr sz="2000">
              <a:solidFill>
                <a:schemeClr val="dk1"/>
              </a:solidFill>
            </a:endParaRPr>
          </a:p>
          <a:p>
            <a:pPr indent="-330200" lvl="0" marL="457200" rtl="0" algn="l">
              <a:lnSpc>
                <a:spcPct val="90000"/>
              </a:lnSpc>
              <a:spcBef>
                <a:spcPts val="0"/>
              </a:spcBef>
              <a:spcAft>
                <a:spcPts val="0"/>
              </a:spcAft>
              <a:buSzPts val="1600"/>
              <a:buChar char="●"/>
            </a:pPr>
            <a:r>
              <a:rPr lang="en" sz="2000">
                <a:solidFill>
                  <a:schemeClr val="dk1"/>
                </a:solidFill>
              </a:rPr>
              <a:t>If you can think about donating and volunteering</a:t>
            </a:r>
            <a:endParaRPr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