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13eeac5e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13eeac5e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136250a3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136250a3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136250a3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136250a3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0136250a3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0136250a3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0136250a3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0136250a3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0136250a3a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0136250a3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granite.pressbooks.pub/understanding-and-supporting-learners-with-disabilities/chapter/autism-spectrum-disorders/" TargetMode="Externa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The Problem with functional labels/aspergers &amp; alternatives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3084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Origin of functional labels</a:t>
            </a:r>
            <a:endParaRPr/>
          </a:p>
        </p:txBody>
      </p:sp>
      <p:sp>
        <p:nvSpPr>
          <p:cNvPr id="66" name="Google Shape;66;p15"/>
          <p:cNvSpPr txBox="1"/>
          <p:nvPr>
            <p:ph idx="1" type="body"/>
          </p:nvPr>
        </p:nvSpPr>
        <p:spPr>
          <a:xfrm>
            <a:off x="184850" y="881100"/>
            <a:ext cx="8816400" cy="4157700"/>
          </a:xfrm>
          <a:prstGeom prst="rect">
            <a:avLst/>
          </a:prstGeom>
        </p:spPr>
        <p:txBody>
          <a:bodyPr anchorCtr="0" anchor="t" bIns="91425" lIns="91425" spcFirstLastPara="1" rIns="91425" wrap="square" tIns="91425">
            <a:normAutofit fontScale="62500" lnSpcReduction="20000"/>
          </a:bodyPr>
          <a:lstStyle/>
          <a:p>
            <a:pPr indent="0" lvl="0" marL="0" rtl="0" algn="l">
              <a:spcBef>
                <a:spcPts val="0"/>
              </a:spcBef>
              <a:spcAft>
                <a:spcPts val="0"/>
              </a:spcAft>
              <a:buClr>
                <a:schemeClr val="dk1"/>
              </a:buClr>
              <a:buSzPct val="50000"/>
              <a:buFont typeface="Arial"/>
              <a:buNone/>
            </a:pPr>
            <a:r>
              <a:rPr lang="en" sz="2200">
                <a:solidFill>
                  <a:schemeClr val="dk1"/>
                </a:solidFill>
              </a:rPr>
              <a:t>Functional labels such as high or low do not refer to ability to do everyday tasks originally or survive but IQ</a:t>
            </a:r>
            <a:endParaRPr sz="2200">
              <a:solidFill>
                <a:schemeClr val="dk1"/>
              </a:solidFill>
            </a:endParaRPr>
          </a:p>
          <a:p>
            <a:pPr indent="0" lvl="0" marL="0" rtl="0" algn="l">
              <a:spcBef>
                <a:spcPts val="0"/>
              </a:spcBef>
              <a:spcAft>
                <a:spcPts val="0"/>
              </a:spcAft>
              <a:buClr>
                <a:schemeClr val="dk1"/>
              </a:buClr>
              <a:buSzPct val="50000"/>
              <a:buFont typeface="Arial"/>
              <a:buNone/>
            </a:pPr>
            <a:r>
              <a:t/>
            </a:r>
            <a:endParaRPr sz="2200">
              <a:solidFill>
                <a:schemeClr val="dk1"/>
              </a:solidFill>
            </a:endParaRPr>
          </a:p>
          <a:p>
            <a:pPr indent="0" lvl="0" marL="0" rtl="0" algn="l">
              <a:spcBef>
                <a:spcPts val="0"/>
              </a:spcBef>
              <a:spcAft>
                <a:spcPts val="0"/>
              </a:spcAft>
              <a:buClr>
                <a:schemeClr val="dk1"/>
              </a:buClr>
              <a:buSzPct val="50000"/>
              <a:buFont typeface="Arial"/>
              <a:buNone/>
            </a:pPr>
            <a:r>
              <a:rPr lang="en" sz="2200">
                <a:solidFill>
                  <a:schemeClr val="dk1"/>
                </a:solidFill>
              </a:rPr>
              <a:t>IQ is a messed up system that doesn’t take into account many types of intelligence, emotional or sensory differences, memory, education etc. It’s biased to those that feel motivated to do test etc many AA or ADHD under perform simply do to not being motivated when young (happy to provide resources), distracted, or sensory issues. ND also tend to have intelligence that outperforms NT in odd ways &amp; our abilities tend to fluctuate more </a:t>
            </a:r>
            <a:endParaRPr sz="2200">
              <a:solidFill>
                <a:schemeClr val="dk1"/>
              </a:solidFill>
            </a:endParaRPr>
          </a:p>
          <a:p>
            <a:pPr indent="0" lvl="0" marL="0" rtl="0" algn="l">
              <a:spcBef>
                <a:spcPts val="0"/>
              </a:spcBef>
              <a:spcAft>
                <a:spcPts val="0"/>
              </a:spcAft>
              <a:buClr>
                <a:schemeClr val="dk1"/>
              </a:buClr>
              <a:buSzPct val="50000"/>
              <a:buFont typeface="Arial"/>
              <a:buNone/>
            </a:pPr>
            <a:r>
              <a:t/>
            </a:r>
            <a:endParaRPr sz="2200">
              <a:solidFill>
                <a:schemeClr val="dk1"/>
              </a:solidFill>
            </a:endParaRPr>
          </a:p>
          <a:p>
            <a:pPr indent="0" lvl="0" marL="0" rtl="0" algn="l">
              <a:spcBef>
                <a:spcPts val="0"/>
              </a:spcBef>
              <a:spcAft>
                <a:spcPts val="0"/>
              </a:spcAft>
              <a:buClr>
                <a:schemeClr val="dk1"/>
              </a:buClr>
              <a:buSzPct val="50000"/>
              <a:buFont typeface="Arial"/>
              <a:buNone/>
            </a:pPr>
            <a:r>
              <a:rPr lang="en" sz="2200">
                <a:solidFill>
                  <a:schemeClr val="dk1"/>
                </a:solidFill>
              </a:rPr>
              <a:t>Examples include autistics tend to outperform NT in Raven Intelligence test which is pictorial based and no time limit compared to standard Binet which NT outperform AA. One source on this: https://www.ncbi.nlm.nih.gov/pmc/articles/PMC4287210/</a:t>
            </a:r>
            <a:endParaRPr sz="2200">
              <a:solidFill>
                <a:schemeClr val="dk1"/>
              </a:solidFill>
            </a:endParaRPr>
          </a:p>
          <a:p>
            <a:pPr indent="0" lvl="0" marL="0" rtl="0" algn="l">
              <a:spcBef>
                <a:spcPts val="0"/>
              </a:spcBef>
              <a:spcAft>
                <a:spcPts val="0"/>
              </a:spcAft>
              <a:buClr>
                <a:schemeClr val="dk1"/>
              </a:buClr>
              <a:buSzPct val="50000"/>
              <a:buFont typeface="Arial"/>
              <a:buNone/>
            </a:pPr>
            <a:r>
              <a:t/>
            </a:r>
            <a:endParaRPr sz="2200">
              <a:solidFill>
                <a:schemeClr val="dk1"/>
              </a:solidFill>
            </a:endParaRPr>
          </a:p>
          <a:p>
            <a:pPr indent="0" lvl="0" marL="0" rtl="0" algn="l">
              <a:spcBef>
                <a:spcPts val="0"/>
              </a:spcBef>
              <a:spcAft>
                <a:spcPts val="0"/>
              </a:spcAft>
              <a:buClr>
                <a:schemeClr val="dk1"/>
              </a:buClr>
              <a:buSzPct val="50000"/>
              <a:buFont typeface="Arial"/>
              <a:buNone/>
            </a:pPr>
            <a:r>
              <a:rPr lang="en" sz="2200">
                <a:solidFill>
                  <a:schemeClr val="dk1"/>
                </a:solidFill>
              </a:rPr>
              <a:t>It’s then standardized scores in weird ways that assume a population distribution proven inaccurate </a:t>
            </a:r>
            <a:endParaRPr sz="2200">
              <a:solidFill>
                <a:schemeClr val="dk1"/>
              </a:solidFill>
            </a:endParaRPr>
          </a:p>
          <a:p>
            <a:pPr indent="0" lvl="0" marL="0" rtl="0" algn="l">
              <a:spcBef>
                <a:spcPts val="0"/>
              </a:spcBef>
              <a:spcAft>
                <a:spcPts val="0"/>
              </a:spcAft>
              <a:buClr>
                <a:schemeClr val="dk1"/>
              </a:buClr>
              <a:buSzPct val="50000"/>
              <a:buFont typeface="Arial"/>
              <a:buNone/>
            </a:pPr>
            <a:r>
              <a:t/>
            </a:r>
            <a:endParaRPr sz="2200">
              <a:solidFill>
                <a:schemeClr val="dk1"/>
              </a:solidFill>
            </a:endParaRPr>
          </a:p>
          <a:p>
            <a:pPr indent="0" lvl="0" marL="0" rtl="0" algn="l">
              <a:spcBef>
                <a:spcPts val="0"/>
              </a:spcBef>
              <a:spcAft>
                <a:spcPts val="0"/>
              </a:spcAft>
              <a:buClr>
                <a:schemeClr val="dk1"/>
              </a:buClr>
              <a:buSzPct val="50000"/>
              <a:buFont typeface="Arial"/>
              <a:buNone/>
            </a:pPr>
            <a:r>
              <a:rPr lang="en" sz="2200">
                <a:solidFill>
                  <a:schemeClr val="dk1"/>
                </a:solidFill>
              </a:rPr>
              <a:t>Than language developed was for white educated family in tests and so minorities perform lower. In fact IQ tests work better in regions they develop from UK test working better in UK than US in US</a:t>
            </a:r>
            <a:endParaRPr sz="2200">
              <a:solidFill>
                <a:schemeClr val="dk1"/>
              </a:solidFill>
            </a:endParaRPr>
          </a:p>
          <a:p>
            <a:pPr indent="0" lvl="0" marL="0" rtl="0" algn="l">
              <a:spcBef>
                <a:spcPts val="0"/>
              </a:spcBef>
              <a:spcAft>
                <a:spcPts val="0"/>
              </a:spcAft>
              <a:buClr>
                <a:schemeClr val="dk1"/>
              </a:buClr>
              <a:buSzPct val="50000"/>
              <a:buFont typeface="Arial"/>
              <a:buNone/>
            </a:pPr>
            <a:r>
              <a:t/>
            </a:r>
            <a:endParaRPr sz="2200">
              <a:solidFill>
                <a:schemeClr val="dk1"/>
              </a:solidFill>
            </a:endParaRPr>
          </a:p>
          <a:p>
            <a:pPr indent="0" lvl="0" marL="0" rtl="0" algn="l">
              <a:spcBef>
                <a:spcPts val="0"/>
              </a:spcBef>
              <a:spcAft>
                <a:spcPts val="0"/>
              </a:spcAft>
              <a:buClr>
                <a:schemeClr val="dk1"/>
              </a:buClr>
              <a:buSzPct val="50000"/>
              <a:buFont typeface="Arial"/>
              <a:buNone/>
            </a:pPr>
            <a:r>
              <a:rPr lang="en" sz="2200">
                <a:solidFill>
                  <a:schemeClr val="dk1"/>
                </a:solidFill>
              </a:rPr>
              <a:t>It doesn’t take into account many English dialects etc which can cause many racial problems or speech disorders or hearing when we talking about aspergers etc</a:t>
            </a:r>
            <a:endParaRPr sz="22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High Vs Low Functioning (Problems)</a:t>
            </a:r>
            <a:endParaRPr/>
          </a:p>
        </p:txBody>
      </p:sp>
      <p:sp>
        <p:nvSpPr>
          <p:cNvPr id="72" name="Google Shape;72;p16"/>
          <p:cNvSpPr txBox="1"/>
          <p:nvPr>
            <p:ph idx="1" type="body"/>
          </p:nvPr>
        </p:nvSpPr>
        <p:spPr>
          <a:xfrm>
            <a:off x="200925" y="1152475"/>
            <a:ext cx="8792100" cy="37257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Clr>
                <a:schemeClr val="dk1"/>
              </a:buClr>
              <a:buSzPct val="68750"/>
              <a:buFont typeface="Arial"/>
              <a:buNone/>
            </a:pPr>
            <a:r>
              <a:rPr lang="en" sz="1600">
                <a:solidFill>
                  <a:schemeClr val="dk1"/>
                </a:solidFill>
              </a:rPr>
              <a:t>This was based on idea “high functioning” autistics (and actually many ND or LGTBQ+ and even black and indigenous people “conversion” to being “civilized”) who were smarter could be converted and taught to be white NT cis straight or at least act that way</a:t>
            </a:r>
            <a:endParaRPr sz="1600">
              <a:solidFill>
                <a:schemeClr val="dk1"/>
              </a:solidFill>
            </a:endParaRPr>
          </a:p>
          <a:p>
            <a:pPr indent="0" lvl="0" marL="0" rtl="0" algn="l">
              <a:spcBef>
                <a:spcPts val="0"/>
              </a:spcBef>
              <a:spcAft>
                <a:spcPts val="0"/>
              </a:spcAft>
              <a:buClr>
                <a:schemeClr val="dk1"/>
              </a:buClr>
              <a:buSzPct val="68750"/>
              <a:buFont typeface="Arial"/>
              <a:buNone/>
            </a:pPr>
            <a:r>
              <a:t/>
            </a:r>
            <a:endParaRPr sz="1600">
              <a:solidFill>
                <a:schemeClr val="dk1"/>
              </a:solidFill>
            </a:endParaRPr>
          </a:p>
          <a:p>
            <a:pPr indent="0" lvl="0" marL="0" rtl="0" algn="l">
              <a:spcBef>
                <a:spcPts val="0"/>
              </a:spcBef>
              <a:spcAft>
                <a:spcPts val="0"/>
              </a:spcAft>
              <a:buClr>
                <a:schemeClr val="dk1"/>
              </a:buClr>
              <a:buSzPct val="68750"/>
              <a:buFont typeface="Arial"/>
              <a:buNone/>
            </a:pPr>
            <a:r>
              <a:rPr lang="en" sz="1600">
                <a:solidFill>
                  <a:schemeClr val="dk1"/>
                </a:solidFill>
              </a:rPr>
              <a:t>Low functioning were given upon and often institutionalized particularly BIPOC who scores were documented to purposefully lower</a:t>
            </a:r>
            <a:endParaRPr sz="1600">
              <a:solidFill>
                <a:schemeClr val="dk1"/>
              </a:solidFill>
            </a:endParaRPr>
          </a:p>
          <a:p>
            <a:pPr indent="0" lvl="0" marL="0" rtl="0" algn="l">
              <a:spcBef>
                <a:spcPts val="0"/>
              </a:spcBef>
              <a:spcAft>
                <a:spcPts val="0"/>
              </a:spcAft>
              <a:buClr>
                <a:schemeClr val="dk1"/>
              </a:buClr>
              <a:buSzPct val="68750"/>
              <a:buFont typeface="Arial"/>
              <a:buNone/>
            </a:pPr>
            <a:r>
              <a:t/>
            </a:r>
            <a:endParaRPr sz="1600">
              <a:solidFill>
                <a:schemeClr val="dk1"/>
              </a:solidFill>
            </a:endParaRPr>
          </a:p>
          <a:p>
            <a:pPr indent="0" lvl="0" marL="0" rtl="0" algn="l">
              <a:spcBef>
                <a:spcPts val="0"/>
              </a:spcBef>
              <a:spcAft>
                <a:spcPts val="0"/>
              </a:spcAft>
              <a:buClr>
                <a:schemeClr val="dk1"/>
              </a:buClr>
              <a:buSzPct val="68750"/>
              <a:buFont typeface="Arial"/>
              <a:buNone/>
            </a:pPr>
            <a:r>
              <a:rPr lang="en" sz="1600">
                <a:solidFill>
                  <a:schemeClr val="dk1"/>
                </a:solidFill>
              </a:rPr>
              <a:t>This system didn’t take into account support or environment they grow up in </a:t>
            </a:r>
            <a:endParaRPr sz="1600">
              <a:solidFill>
                <a:schemeClr val="dk1"/>
              </a:solidFill>
            </a:endParaRPr>
          </a:p>
          <a:p>
            <a:pPr indent="0" lvl="0" marL="0" rtl="0" algn="l">
              <a:spcBef>
                <a:spcPts val="0"/>
              </a:spcBef>
              <a:spcAft>
                <a:spcPts val="0"/>
              </a:spcAft>
              <a:buClr>
                <a:schemeClr val="dk1"/>
              </a:buClr>
              <a:buSzPct val="68750"/>
              <a:buFont typeface="Arial"/>
              <a:buNone/>
            </a:pPr>
            <a:r>
              <a:t/>
            </a:r>
            <a:endParaRPr sz="1600">
              <a:solidFill>
                <a:schemeClr val="dk1"/>
              </a:solidFill>
            </a:endParaRPr>
          </a:p>
          <a:p>
            <a:pPr indent="0" lvl="0" marL="0" rtl="0" algn="l">
              <a:spcBef>
                <a:spcPts val="0"/>
              </a:spcBef>
              <a:spcAft>
                <a:spcPts val="0"/>
              </a:spcAft>
              <a:buClr>
                <a:schemeClr val="dk1"/>
              </a:buClr>
              <a:buSzPct val="68750"/>
              <a:buFont typeface="Arial"/>
              <a:buNone/>
            </a:pPr>
            <a:r>
              <a:rPr lang="en" sz="1600">
                <a:solidFill>
                  <a:schemeClr val="dk1"/>
                </a:solidFill>
              </a:rPr>
              <a:t>Later we got rid of IQ testing instead guy who didn’t know you walked in often in under half an hour did assessment of your intelligence instead of IQ by looking at forms etc</a:t>
            </a:r>
            <a:endParaRPr sz="1600">
              <a:solidFill>
                <a:schemeClr val="dk1"/>
              </a:solidFill>
            </a:endParaRPr>
          </a:p>
          <a:p>
            <a:pPr indent="0" lvl="0" marL="0" rtl="0" algn="l">
              <a:spcBef>
                <a:spcPts val="0"/>
              </a:spcBef>
              <a:spcAft>
                <a:spcPts val="0"/>
              </a:spcAft>
              <a:buClr>
                <a:schemeClr val="dk1"/>
              </a:buClr>
              <a:buSzPct val="68750"/>
              <a:buFont typeface="Arial"/>
              <a:buNone/>
            </a:pPr>
            <a:r>
              <a:t/>
            </a:r>
            <a:endParaRPr sz="1600">
              <a:solidFill>
                <a:schemeClr val="dk1"/>
              </a:solidFill>
            </a:endParaRPr>
          </a:p>
          <a:p>
            <a:pPr indent="0" lvl="0" marL="0" rtl="0" algn="l">
              <a:spcBef>
                <a:spcPts val="0"/>
              </a:spcBef>
              <a:spcAft>
                <a:spcPts val="0"/>
              </a:spcAft>
              <a:buClr>
                <a:schemeClr val="dk1"/>
              </a:buClr>
              <a:buSzPct val="68750"/>
              <a:buFont typeface="Arial"/>
              <a:buNone/>
            </a:pPr>
            <a:r>
              <a:rPr lang="en" sz="1600">
                <a:solidFill>
                  <a:schemeClr val="dk1"/>
                </a:solidFill>
              </a:rPr>
              <a:t>High functioning denied services low was treated as object </a:t>
            </a:r>
            <a:endParaRPr sz="1600">
              <a:solidFill>
                <a:schemeClr val="dk1"/>
              </a:solidFill>
            </a:endParaRPr>
          </a:p>
          <a:p>
            <a:pPr indent="0" lvl="0" marL="0" rtl="0" algn="l">
              <a:spcBef>
                <a:spcPts val="0"/>
              </a:spcBef>
              <a:spcAft>
                <a:spcPts val="0"/>
              </a:spcAft>
              <a:buClr>
                <a:schemeClr val="dk1"/>
              </a:buClr>
              <a:buSzPct val="68750"/>
              <a:buFont typeface="Arial"/>
              <a:buNone/>
            </a:pPr>
            <a:r>
              <a:t/>
            </a:r>
            <a:endParaRPr sz="1600">
              <a:solidFill>
                <a:schemeClr val="dk1"/>
              </a:solidFill>
            </a:endParaRPr>
          </a:p>
          <a:p>
            <a:pPr indent="0" lvl="0" marL="0" rtl="0" algn="l">
              <a:spcBef>
                <a:spcPts val="0"/>
              </a:spcBef>
              <a:spcAft>
                <a:spcPts val="0"/>
              </a:spcAft>
              <a:buClr>
                <a:schemeClr val="dk1"/>
              </a:buClr>
              <a:buSzPct val="68750"/>
              <a:buFont typeface="Arial"/>
              <a:buNone/>
            </a:pPr>
            <a:r>
              <a:rPr lang="en" sz="1600">
                <a:solidFill>
                  <a:schemeClr val="dk1"/>
                </a:solidFill>
              </a:rPr>
              <a:t>Most countries got rid of functional labels in diagnosis and other moving away except insurances bc they just want money and want to deny services to some</a:t>
            </a: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Asperger’s another functional label</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t>-I’m not even getting into how horrible he was</a:t>
            </a:r>
            <a:endParaRPr sz="2500"/>
          </a:p>
          <a:p>
            <a:pPr indent="0" lvl="0" marL="0" rtl="0" algn="l">
              <a:spcBef>
                <a:spcPts val="1200"/>
              </a:spcBef>
              <a:spcAft>
                <a:spcPts val="0"/>
              </a:spcAft>
              <a:buNone/>
            </a:pPr>
            <a:r>
              <a:rPr lang="en" sz="2500"/>
              <a:t>-</a:t>
            </a:r>
            <a:r>
              <a:rPr lang="en" sz="1700">
                <a:solidFill>
                  <a:schemeClr val="dk1"/>
                </a:solidFill>
              </a:rPr>
              <a:t>These high-functioning labels were often synonymous with being labeled Asperger’s vs autistic </a:t>
            </a:r>
            <a:endParaRPr sz="1700">
              <a:solidFill>
                <a:schemeClr val="dk1"/>
              </a:solidFill>
            </a:endParaRPr>
          </a:p>
          <a:p>
            <a:pPr indent="0" lvl="0" marL="0" rtl="0" algn="l">
              <a:spcBef>
                <a:spcPts val="1200"/>
              </a:spcBef>
              <a:spcAft>
                <a:spcPts val="0"/>
              </a:spcAft>
              <a:buNone/>
            </a:pPr>
            <a:r>
              <a:rPr lang="en" sz="1700">
                <a:solidFill>
                  <a:schemeClr val="dk1"/>
                </a:solidFill>
              </a:rPr>
              <a:t>-Asperger’s meant you could “speak right English” (according to white folks etc so super biased) at young age or seemed to be intelligent but there was also no set definition almost only white cis men got it for a long time</a:t>
            </a:r>
            <a:endParaRPr sz="1700">
              <a:solidFill>
                <a:schemeClr val="dk1"/>
              </a:solidFill>
            </a:endParaRPr>
          </a:p>
          <a:p>
            <a:pPr indent="0" lvl="0" marL="0" rtl="0" algn="l">
              <a:spcBef>
                <a:spcPts val="1200"/>
              </a:spcBef>
              <a:spcAft>
                <a:spcPts val="0"/>
              </a:spcAft>
              <a:buNone/>
            </a:pPr>
            <a:r>
              <a:t/>
            </a:r>
            <a:endParaRPr sz="1400">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11700" y="1132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Autism “levels” (ex. Of problematic image on right)</a:t>
            </a:r>
            <a:endParaRPr/>
          </a:p>
        </p:txBody>
      </p:sp>
      <p:sp>
        <p:nvSpPr>
          <p:cNvPr id="84" name="Google Shape;84;p18"/>
          <p:cNvSpPr txBox="1"/>
          <p:nvPr>
            <p:ph idx="1" type="body"/>
          </p:nvPr>
        </p:nvSpPr>
        <p:spPr>
          <a:xfrm>
            <a:off x="98375" y="618825"/>
            <a:ext cx="8520600" cy="376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chemeClr val="dk1"/>
                </a:solidFill>
              </a:rPr>
              <a:t>Now we went to levels in many places. Levels are supposed to mean how much support you need. However they still biased as literally (attach image) you become “better” if you date and have NT and “normal” friends? What the fuck? I should date abliest etc people bc they better and more desirable? Eye contact means I need less </a:t>
            </a:r>
            <a:endParaRPr sz="1600">
              <a:solidFill>
                <a:schemeClr val="dk1"/>
              </a:solidFill>
            </a:endParaRPr>
          </a:p>
          <a:p>
            <a:pPr indent="0" lvl="0" marL="0" rtl="0" algn="l">
              <a:spcBef>
                <a:spcPts val="0"/>
              </a:spcBef>
              <a:spcAft>
                <a:spcPts val="0"/>
              </a:spcAft>
              <a:buClr>
                <a:schemeClr val="dk1"/>
              </a:buClr>
              <a:buSzPts val="1100"/>
              <a:buFont typeface="Arial"/>
              <a:buNone/>
            </a:pPr>
            <a:r>
              <a:rPr lang="en" sz="1600">
                <a:solidFill>
                  <a:schemeClr val="dk1"/>
                </a:solidFill>
              </a:rPr>
              <a:t>help? Repetitive no harm tasks means I need more help?</a:t>
            </a:r>
            <a:endParaRPr sz="1600">
              <a:solidFill>
                <a:schemeClr val="dk1"/>
              </a:solidFill>
            </a:endParaRPr>
          </a:p>
          <a:p>
            <a:pPr indent="0" lvl="0" marL="0" rtl="0" algn="l">
              <a:spcBef>
                <a:spcPts val="0"/>
              </a:spcBef>
              <a:spcAft>
                <a:spcPts val="0"/>
              </a:spcAft>
              <a:buClr>
                <a:schemeClr val="dk1"/>
              </a:buClr>
              <a:buSzPts val="1100"/>
              <a:buFont typeface="Arial"/>
              <a:buNone/>
            </a:pPr>
            <a:r>
              <a:rPr lang="en" sz="1600">
                <a:solidFill>
                  <a:schemeClr val="dk1"/>
                </a:solidFill>
              </a:rPr>
              <a:t>and so in literally it’s just about fitting in</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None/>
            </a:pPr>
            <a:r>
              <a:rPr lang="en" sz="1600">
                <a:solidFill>
                  <a:schemeClr val="dk1"/>
                </a:solidFill>
              </a:rPr>
              <a:t>And how well we fit in has nothing to do with happiness </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None/>
            </a:pPr>
            <a:r>
              <a:rPr lang="en" sz="1600">
                <a:solidFill>
                  <a:schemeClr val="dk1"/>
                </a:solidFill>
              </a:rPr>
              <a:t>Bad image from: </a:t>
            </a:r>
            <a:endParaRPr sz="1600">
              <a:solidFill>
                <a:schemeClr val="dk1"/>
              </a:solidFill>
            </a:endParaRPr>
          </a:p>
          <a:p>
            <a:pPr indent="0" lvl="0" marL="0" rtl="0" algn="l">
              <a:spcBef>
                <a:spcPts val="0"/>
              </a:spcBef>
              <a:spcAft>
                <a:spcPts val="0"/>
              </a:spcAft>
              <a:buNone/>
            </a:pPr>
            <a:r>
              <a:rPr lang="en" sz="1200" u="sng">
                <a:solidFill>
                  <a:schemeClr val="hlink"/>
                </a:solidFill>
                <a:hlinkClick r:id="rId3"/>
              </a:rPr>
              <a:t>https://granite.pressbooks.pub/understanding-and-supporting-learners-with-disabilities/chapter/autism-spectrum-disorders/</a:t>
            </a:r>
            <a:endParaRPr sz="1200">
              <a:solidFill>
                <a:schemeClr val="dk1"/>
              </a:solidFill>
            </a:endParaRPr>
          </a:p>
          <a:p>
            <a:pPr indent="0" lvl="0" marL="0" rtl="0" algn="l">
              <a:spcBef>
                <a:spcPts val="0"/>
              </a:spcBef>
              <a:spcAft>
                <a:spcPts val="0"/>
              </a:spcAft>
              <a:buClr>
                <a:schemeClr val="dk1"/>
              </a:buClr>
              <a:buSzPts val="1100"/>
              <a:buFont typeface="Arial"/>
              <a:buNone/>
            </a:pPr>
            <a:r>
              <a:rPr lang="en" sz="1600">
                <a:solidFill>
                  <a:schemeClr val="dk1"/>
                </a:solidFill>
              </a:rPr>
              <a:t>(sorry can’t make text for it  bc character limits)</a:t>
            </a:r>
            <a:endParaRPr sz="1600">
              <a:solidFill>
                <a:schemeClr val="dk1"/>
              </a:solidFill>
            </a:endParaRPr>
          </a:p>
          <a:p>
            <a:pPr indent="0" lvl="0" marL="0" rtl="0" algn="l">
              <a:spcBef>
                <a:spcPts val="0"/>
              </a:spcBef>
              <a:spcAft>
                <a:spcPts val="1200"/>
              </a:spcAft>
              <a:buNone/>
            </a:pPr>
            <a:r>
              <a:t/>
            </a:r>
            <a:endParaRPr sz="1600"/>
          </a:p>
        </p:txBody>
      </p:sp>
      <p:pic>
        <p:nvPicPr>
          <p:cNvPr id="85" name="Google Shape;85;p18"/>
          <p:cNvPicPr preferRelativeResize="0"/>
          <p:nvPr/>
        </p:nvPicPr>
        <p:blipFill rotWithShape="1">
          <a:blip r:embed="rId4">
            <a:alphaModFix/>
          </a:blip>
          <a:srcRect b="0" l="0" r="0" t="11308"/>
          <a:stretch/>
        </p:blipFill>
        <p:spPr>
          <a:xfrm>
            <a:off x="5706550" y="1543025"/>
            <a:ext cx="3358701" cy="30897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Alternative</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Clr>
                <a:schemeClr val="dk1"/>
              </a:buClr>
              <a:buSzPct val="62857"/>
              <a:buFont typeface="Arial"/>
              <a:buNone/>
            </a:pPr>
            <a:r>
              <a:rPr lang="en" sz="1750">
                <a:solidFill>
                  <a:schemeClr val="dk1"/>
                </a:solidFill>
              </a:rPr>
              <a:t>Any broad labels comes with biases which especially bad with functional as high ones or upper level seen as not needing help while low we give up on them being able to accomplish anything </a:t>
            </a:r>
            <a:endParaRPr sz="1750">
              <a:solidFill>
                <a:schemeClr val="dk1"/>
              </a:solidFill>
            </a:endParaRPr>
          </a:p>
          <a:p>
            <a:pPr indent="0" lvl="0" marL="0" rtl="0" algn="l">
              <a:spcBef>
                <a:spcPts val="0"/>
              </a:spcBef>
              <a:spcAft>
                <a:spcPts val="0"/>
              </a:spcAft>
              <a:buClr>
                <a:schemeClr val="dk1"/>
              </a:buClr>
              <a:buSzPct val="62857"/>
              <a:buFont typeface="Arial"/>
              <a:buNone/>
            </a:pPr>
            <a:r>
              <a:t/>
            </a:r>
            <a:endParaRPr sz="1750">
              <a:solidFill>
                <a:schemeClr val="dk1"/>
              </a:solidFill>
            </a:endParaRPr>
          </a:p>
          <a:p>
            <a:pPr indent="0" lvl="0" marL="0" rtl="0" algn="l">
              <a:spcBef>
                <a:spcPts val="0"/>
              </a:spcBef>
              <a:spcAft>
                <a:spcPts val="0"/>
              </a:spcAft>
              <a:buClr>
                <a:schemeClr val="dk1"/>
              </a:buClr>
              <a:buSzPct val="62857"/>
              <a:buFont typeface="Arial"/>
              <a:buNone/>
            </a:pPr>
            <a:r>
              <a:rPr lang="en" sz="1750">
                <a:solidFill>
                  <a:schemeClr val="dk1"/>
                </a:solidFill>
              </a:rPr>
              <a:t>These labels also divide our community </a:t>
            </a:r>
            <a:endParaRPr sz="1750">
              <a:solidFill>
                <a:schemeClr val="dk1"/>
              </a:solidFill>
            </a:endParaRPr>
          </a:p>
          <a:p>
            <a:pPr indent="0" lvl="0" marL="0" rtl="0" algn="l">
              <a:spcBef>
                <a:spcPts val="0"/>
              </a:spcBef>
              <a:spcAft>
                <a:spcPts val="0"/>
              </a:spcAft>
              <a:buClr>
                <a:schemeClr val="dk1"/>
              </a:buClr>
              <a:buSzPct val="62857"/>
              <a:buFont typeface="Arial"/>
              <a:buNone/>
            </a:pPr>
            <a:r>
              <a:t/>
            </a:r>
            <a:endParaRPr sz="1750">
              <a:solidFill>
                <a:schemeClr val="dk1"/>
              </a:solidFill>
            </a:endParaRPr>
          </a:p>
          <a:p>
            <a:pPr indent="0" lvl="0" marL="0" rtl="0" algn="l">
              <a:spcBef>
                <a:spcPts val="0"/>
              </a:spcBef>
              <a:spcAft>
                <a:spcPts val="0"/>
              </a:spcAft>
              <a:buClr>
                <a:schemeClr val="dk1"/>
              </a:buClr>
              <a:buSzPct val="62857"/>
              <a:buFont typeface="Arial"/>
              <a:buNone/>
            </a:pPr>
            <a:r>
              <a:rPr lang="en" sz="1750">
                <a:solidFill>
                  <a:schemeClr val="dk1"/>
                </a:solidFill>
              </a:rPr>
              <a:t>The alternative is simple, but longer</a:t>
            </a:r>
            <a:endParaRPr sz="1750">
              <a:solidFill>
                <a:schemeClr val="dk1"/>
              </a:solidFill>
            </a:endParaRPr>
          </a:p>
          <a:p>
            <a:pPr indent="0" lvl="0" marL="0" rtl="0" algn="l">
              <a:spcBef>
                <a:spcPts val="0"/>
              </a:spcBef>
              <a:spcAft>
                <a:spcPts val="0"/>
              </a:spcAft>
              <a:buClr>
                <a:schemeClr val="dk1"/>
              </a:buClr>
              <a:buSzPct val="62857"/>
              <a:buFont typeface="Arial"/>
              <a:buNone/>
            </a:pPr>
            <a:r>
              <a:t/>
            </a:r>
            <a:endParaRPr sz="1750">
              <a:solidFill>
                <a:schemeClr val="dk1"/>
              </a:solidFill>
            </a:endParaRPr>
          </a:p>
          <a:p>
            <a:pPr indent="0" lvl="0" marL="0" rtl="0" algn="l">
              <a:spcBef>
                <a:spcPts val="0"/>
              </a:spcBef>
              <a:spcAft>
                <a:spcPts val="0"/>
              </a:spcAft>
              <a:buClr>
                <a:schemeClr val="dk1"/>
              </a:buClr>
              <a:buSzPct val="62857"/>
              <a:buFont typeface="Arial"/>
              <a:buNone/>
            </a:pPr>
            <a:r>
              <a:rPr lang="en" sz="1750">
                <a:solidFill>
                  <a:schemeClr val="dk1"/>
                </a:solidFill>
              </a:rPr>
              <a:t>List specific needs issues abilities etc, and talents and skills</a:t>
            </a:r>
            <a:endParaRPr sz="1750">
              <a:solidFill>
                <a:schemeClr val="dk1"/>
              </a:solidFill>
            </a:endParaRPr>
          </a:p>
          <a:p>
            <a:pPr indent="0" lvl="0" marL="0" rtl="0" algn="l">
              <a:spcBef>
                <a:spcPts val="0"/>
              </a:spcBef>
              <a:spcAft>
                <a:spcPts val="0"/>
              </a:spcAft>
              <a:buClr>
                <a:schemeClr val="dk1"/>
              </a:buClr>
              <a:buSzPct val="62857"/>
              <a:buFont typeface="Arial"/>
              <a:buNone/>
            </a:pPr>
            <a:r>
              <a:t/>
            </a:r>
            <a:endParaRPr sz="1750">
              <a:solidFill>
                <a:schemeClr val="dk1"/>
              </a:solidFill>
            </a:endParaRPr>
          </a:p>
          <a:p>
            <a:pPr indent="0" lvl="0" marL="0" rtl="0" algn="l">
              <a:spcBef>
                <a:spcPts val="0"/>
              </a:spcBef>
              <a:spcAft>
                <a:spcPts val="0"/>
              </a:spcAft>
              <a:buClr>
                <a:schemeClr val="dk1"/>
              </a:buClr>
              <a:buSzPct val="62857"/>
              <a:buFont typeface="Arial"/>
              <a:buNone/>
            </a:pPr>
            <a:r>
              <a:rPr lang="en" sz="1750">
                <a:solidFill>
                  <a:schemeClr val="dk1"/>
                </a:solidFill>
              </a:rPr>
              <a:t>Every ND wildly different and that’s how we can be seen as whole and actually get help we need not some condescending help when not needed and be recognized for good stuff too</a:t>
            </a:r>
            <a:endParaRPr sz="175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