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4" roundtripDataSignature="AMtx7mixrtaVEvDn2a0yvJx3k+5cJgZw5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b628a281e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b628a281e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b628a281e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b628a281e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1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Quick guide to accountability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Standards</a:t>
            </a:r>
            <a:endParaRPr/>
          </a:p>
        </p:txBody>
      </p:sp>
      <p:sp>
        <p:nvSpPr>
          <p:cNvPr id="66" name="Google Shape;66;p2"/>
          <p:cNvSpPr txBox="1"/>
          <p:nvPr>
            <p:ph idx="1" type="body"/>
          </p:nvPr>
        </p:nvSpPr>
        <p:spPr>
          <a:xfrm>
            <a:off x="96450" y="1017725"/>
            <a:ext cx="8993100" cy="4037400"/>
          </a:xfrm>
          <a:prstGeom prst="rect">
            <a:avLst/>
          </a:prstGeom>
          <a:noFill/>
          <a:ln>
            <a:noFill/>
          </a:ln>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Clr>
                <a:schemeClr val="dk1"/>
              </a:buClr>
              <a:buSzPts val="1900"/>
              <a:buChar char="●"/>
            </a:pPr>
            <a:r>
              <a:rPr lang="en" sz="1900">
                <a:solidFill>
                  <a:schemeClr val="dk1"/>
                </a:solidFill>
              </a:rPr>
              <a:t>Yes, we should hold people to different standards based on wealth and influence bc:</a:t>
            </a:r>
            <a:endParaRPr sz="1900">
              <a:solidFill>
                <a:schemeClr val="dk1"/>
              </a:solidFill>
            </a:endParaRPr>
          </a:p>
          <a:p>
            <a:pPr indent="0" lvl="0" marL="0" rtl="0" algn="l">
              <a:lnSpc>
                <a:spcPct val="115000"/>
              </a:lnSpc>
              <a:spcBef>
                <a:spcPts val="0"/>
              </a:spcBef>
              <a:spcAft>
                <a:spcPts val="0"/>
              </a:spcAft>
              <a:buNone/>
            </a:pPr>
            <a:r>
              <a:t/>
            </a:r>
            <a:endParaRPr sz="1900">
              <a:solidFill>
                <a:schemeClr val="dk1"/>
              </a:solidFill>
            </a:endParaRPr>
          </a:p>
          <a:p>
            <a:pPr indent="-330200" lvl="1" marL="914400" rtl="0" algn="l">
              <a:lnSpc>
                <a:spcPct val="115000"/>
              </a:lnSpc>
              <a:spcBef>
                <a:spcPts val="0"/>
              </a:spcBef>
              <a:spcAft>
                <a:spcPts val="0"/>
              </a:spcAft>
              <a:buClr>
                <a:schemeClr val="dk1"/>
              </a:buClr>
              <a:buSzPts val="1600"/>
              <a:buChar char="○"/>
            </a:pPr>
            <a:r>
              <a:rPr lang="en" sz="1700">
                <a:solidFill>
                  <a:schemeClr val="dk1"/>
                </a:solidFill>
              </a:rPr>
              <a:t>They influence more people, which can spread bigotry and more even if not intentionally</a:t>
            </a:r>
            <a:endParaRPr sz="1700">
              <a:solidFill>
                <a:schemeClr val="dk1"/>
              </a:solidFill>
            </a:endParaRPr>
          </a:p>
          <a:p>
            <a:pPr indent="0" lvl="0" marL="0" rtl="0" algn="l">
              <a:lnSpc>
                <a:spcPct val="115000"/>
              </a:lnSpc>
              <a:spcBef>
                <a:spcPts val="0"/>
              </a:spcBef>
              <a:spcAft>
                <a:spcPts val="0"/>
              </a:spcAft>
              <a:buNone/>
            </a:pPr>
            <a:r>
              <a:t/>
            </a:r>
            <a:endParaRPr sz="1700">
              <a:solidFill>
                <a:schemeClr val="dk1"/>
              </a:solidFill>
            </a:endParaRPr>
          </a:p>
          <a:p>
            <a:pPr indent="-336550" lvl="1" marL="914400" rtl="0" algn="l">
              <a:lnSpc>
                <a:spcPct val="115000"/>
              </a:lnSpc>
              <a:spcBef>
                <a:spcPts val="0"/>
              </a:spcBef>
              <a:spcAft>
                <a:spcPts val="0"/>
              </a:spcAft>
              <a:buClr>
                <a:schemeClr val="dk1"/>
              </a:buClr>
              <a:buSzPts val="1700"/>
              <a:buChar char="○"/>
            </a:pPr>
            <a:r>
              <a:rPr lang="en" sz="1700">
                <a:solidFill>
                  <a:schemeClr val="dk1"/>
                </a:solidFill>
              </a:rPr>
              <a:t>They have more ability to do good or make accessible, which could help more. Ex. so I am not perfect, and can’t hire person to subtitle thing I made in past in way I want. I can’t always make best consumer choices because I lack money. And so on. But rich millionaire can, and that can make world in return better for me. They can make for more accessible features etc. appear theoretically that could increase equality which then we could make things better in feedback loop (never happens in practice)</a:t>
            </a:r>
            <a:endParaRPr sz="1700">
              <a:solidFill>
                <a:schemeClr val="dk1"/>
              </a:solidFill>
            </a:endParaRPr>
          </a:p>
          <a:p>
            <a:pPr indent="0" lvl="0" marL="0" rtl="0" algn="l">
              <a:lnSpc>
                <a:spcPct val="115000"/>
              </a:lnSpc>
              <a:spcBef>
                <a:spcPts val="0"/>
              </a:spcBef>
              <a:spcAft>
                <a:spcPts val="0"/>
              </a:spcAft>
              <a:buNone/>
            </a:pPr>
            <a:r>
              <a:t/>
            </a:r>
            <a:endParaRPr sz="17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g1b628a281e0_0_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2" name="Google Shape;72;g1b628a281e0_0_0"/>
          <p:cNvSpPr txBox="1"/>
          <p:nvPr>
            <p:ph idx="1" type="body"/>
          </p:nvPr>
        </p:nvSpPr>
        <p:spPr>
          <a:xfrm>
            <a:off x="311700" y="1152475"/>
            <a:ext cx="8520600" cy="3656700"/>
          </a:xfrm>
          <a:prstGeom prst="rect">
            <a:avLst/>
          </a:prstGeom>
        </p:spPr>
        <p:txBody>
          <a:bodyPr anchorCtr="0" anchor="t" bIns="91425" lIns="91425" spcFirstLastPara="1" rIns="91425" wrap="square" tIns="91425">
            <a:normAutofit lnSpcReduction="20000"/>
          </a:bodyPr>
          <a:lstStyle/>
          <a:p>
            <a:pPr indent="-355600" lvl="1" marL="914400" rtl="0" algn="l">
              <a:spcBef>
                <a:spcPts val="0"/>
              </a:spcBef>
              <a:spcAft>
                <a:spcPts val="0"/>
              </a:spcAft>
              <a:buClr>
                <a:schemeClr val="dk1"/>
              </a:buClr>
              <a:buSzPts val="2000"/>
              <a:buChar char="○"/>
            </a:pPr>
            <a:r>
              <a:rPr lang="en" sz="2000">
                <a:solidFill>
                  <a:schemeClr val="dk1"/>
                </a:solidFill>
              </a:rPr>
              <a:t>Money is power</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At the top, you may feel more likely to be above others so should get reality check</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You had more resources to learn if at top</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Longer you do something more you should know. And people may mess up early on, but… you should learn and grow thats more important. And yes, if your working on thing for years you should know a lot more about community</a:t>
            </a:r>
            <a:endParaRPr sz="19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Getting rid of people</a:t>
            </a:r>
            <a:endParaRPr/>
          </a:p>
        </p:txBody>
      </p:sp>
      <p:sp>
        <p:nvSpPr>
          <p:cNvPr id="78" name="Google Shape;78;p3"/>
          <p:cNvSpPr txBox="1"/>
          <p:nvPr>
            <p:ph idx="1" type="body"/>
          </p:nvPr>
        </p:nvSpPr>
        <p:spPr>
          <a:xfrm>
            <a:off x="311700" y="1152475"/>
            <a:ext cx="8520600" cy="3695400"/>
          </a:xfrm>
          <a:prstGeom prst="rect">
            <a:avLst/>
          </a:prstGeom>
          <a:noFill/>
          <a:ln>
            <a:noFill/>
          </a:ln>
        </p:spPr>
        <p:txBody>
          <a:bodyPr anchorCtr="0" anchor="t" bIns="91425" lIns="91425" spcFirstLastPara="1" rIns="91425" wrap="square" tIns="91425">
            <a:normAutofit lnSpcReduction="20000"/>
          </a:bodyPr>
          <a:lstStyle/>
          <a:p>
            <a:pPr indent="-342900" lvl="0" marL="457200" rtl="0" algn="l">
              <a:lnSpc>
                <a:spcPct val="115000"/>
              </a:lnSpc>
              <a:spcBef>
                <a:spcPts val="0"/>
              </a:spcBef>
              <a:spcAft>
                <a:spcPts val="0"/>
              </a:spcAft>
              <a:buClr>
                <a:schemeClr val="dk1"/>
              </a:buClr>
              <a:buSzPts val="1800"/>
              <a:buChar char="●"/>
            </a:pPr>
            <a:r>
              <a:rPr lang="en">
                <a:solidFill>
                  <a:schemeClr val="dk1"/>
                </a:solidFill>
              </a:rPr>
              <a:t>Rich, stars, etc. replaceable. Many can act, sing, write, etc. that never get limelight. They have enough, you know who doesn’t? Small time people in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same profession. Jobs often replaceable not people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Apologies need action, elsewise anybody can say stuff and then repeat. Also, harm done needs to be fixed</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Apologies need to show understanding of how they messed up so be aware of any apologies that do not say how they messed up with details. Any generic thing</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People will mess up, but they should grow</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It’s possible</a:t>
            </a:r>
            <a:endParaRPr/>
          </a:p>
        </p:txBody>
      </p:sp>
      <p:sp>
        <p:nvSpPr>
          <p:cNvPr id="84" name="Google Shape;84;p4"/>
          <p:cNvSpPr txBox="1"/>
          <p:nvPr>
            <p:ph idx="1" type="body"/>
          </p:nvPr>
        </p:nvSpPr>
        <p:spPr>
          <a:xfrm>
            <a:off x="311700" y="1152475"/>
            <a:ext cx="8520600" cy="37326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chemeClr val="dk1"/>
              </a:buClr>
              <a:buSzPts val="1800"/>
              <a:buChar char="●"/>
            </a:pPr>
            <a:r>
              <a:rPr lang="en">
                <a:solidFill>
                  <a:schemeClr val="dk1"/>
                </a:solidFill>
              </a:rPr>
              <a:t>I almost never see good apology, many famous figures too long to list have done awful ones and gone back to old ways with little repercussion. It is important to acknowledge a truly good one so I want to highlight only 2 I can think of from famous people.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342899" lvl="0" marL="457200" rtl="0" algn="l">
              <a:lnSpc>
                <a:spcPct val="115000"/>
              </a:lnSpc>
              <a:spcBef>
                <a:spcPts val="0"/>
              </a:spcBef>
              <a:spcAft>
                <a:spcPts val="0"/>
              </a:spcAft>
              <a:buClr>
                <a:schemeClr val="dk1"/>
              </a:buClr>
              <a:buSzPts val="1800"/>
              <a:buChar char="●"/>
            </a:pPr>
            <a:r>
              <a:rPr lang="en">
                <a:solidFill>
                  <a:schemeClr val="dk1"/>
                </a:solidFill>
              </a:rPr>
              <a:t>Lizzo used an ableist term in her song, she apologized, corrected lyrics immediately without making it about her or something, and said why it was wrong. It wasn’t discussion. Thats remarkable and makes me feel like she will listen actually and learn and grow</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g1b628a281e0_0_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90" name="Google Shape;90;g1b628a281e0_0_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Malcolm X said and did some anti-semitic stuff and supported anti-semitic groups before Black Panthers. After, he did radical change. He apologized without prompt and admitted to it several times, protected synagogues, spoke out against anti-Semitism publicly at talks when he noticed it unprompted even if it could hurt his reputation. Everybody biased, but we can get better but few really try this guy was one of ms remarkable in his ability to grow</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Something else about examples I used</a:t>
            </a:r>
            <a:endParaRPr/>
          </a:p>
        </p:txBody>
      </p:sp>
      <p:sp>
        <p:nvSpPr>
          <p:cNvPr id="96" name="Google Shape;96;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20000"/>
          </a:bodyPr>
          <a:lstStyle/>
          <a:p>
            <a:pPr indent="-342900" lvl="0" marL="457200" rtl="0" algn="l">
              <a:lnSpc>
                <a:spcPct val="115000"/>
              </a:lnSpc>
              <a:spcBef>
                <a:spcPts val="0"/>
              </a:spcBef>
              <a:spcAft>
                <a:spcPts val="0"/>
              </a:spcAft>
              <a:buClr>
                <a:srgbClr val="241E12"/>
              </a:buClr>
              <a:buSzPts val="1800"/>
              <a:buChar char="●"/>
            </a:pPr>
            <a:r>
              <a:rPr lang="en">
                <a:solidFill>
                  <a:srgbClr val="241E12"/>
                </a:solidFill>
              </a:rPr>
              <a:t>People (mostly white) like to paint Malcolm X as person that was more violent in rhetoric, uncompromising, crass, etc. but what????? Look people that speak flowery pretty language never seem to grow and this dude did… and he fought for rights because of passion, that means yes he spoke with passion but that doesn’t mean he wasn’t open to grow.. He used that passion to want to change things for better including himself</a:t>
            </a:r>
            <a:endParaRPr>
              <a:solidFill>
                <a:srgbClr val="241E12"/>
              </a:solidFill>
            </a:endParaRPr>
          </a:p>
          <a:p>
            <a:pPr indent="0" lvl="0" marL="0" rtl="0" algn="l">
              <a:lnSpc>
                <a:spcPct val="115000"/>
              </a:lnSpc>
              <a:spcBef>
                <a:spcPts val="0"/>
              </a:spcBef>
              <a:spcAft>
                <a:spcPts val="0"/>
              </a:spcAft>
              <a:buNone/>
            </a:pPr>
            <a:r>
              <a:t/>
            </a:r>
            <a:endParaRPr>
              <a:solidFill>
                <a:srgbClr val="241E12"/>
              </a:solidFill>
            </a:endParaRPr>
          </a:p>
          <a:p>
            <a:pPr indent="-342900" lvl="0" marL="457200" rtl="0" algn="l">
              <a:lnSpc>
                <a:spcPct val="115000"/>
              </a:lnSpc>
              <a:spcBef>
                <a:spcPts val="0"/>
              </a:spcBef>
              <a:spcAft>
                <a:spcPts val="0"/>
              </a:spcAft>
              <a:buClr>
                <a:srgbClr val="241E12"/>
              </a:buClr>
              <a:buSzPts val="1800"/>
              <a:buChar char="●"/>
            </a:pPr>
            <a:r>
              <a:rPr lang="en">
                <a:solidFill>
                  <a:srgbClr val="241E12"/>
                </a:solidFill>
              </a:rPr>
              <a:t>Lizzo is not as privileged as many “stars” and could be cancelled arguably more easily, but she learns and grows?</a:t>
            </a:r>
            <a:endParaRPr>
              <a:solidFill>
                <a:srgbClr val="241E12"/>
              </a:solidFill>
            </a:endParaRPr>
          </a:p>
          <a:p>
            <a:pPr indent="0" lvl="0" marL="0" rtl="0" algn="l">
              <a:lnSpc>
                <a:spcPct val="115000"/>
              </a:lnSpc>
              <a:spcBef>
                <a:spcPts val="0"/>
              </a:spcBef>
              <a:spcAft>
                <a:spcPts val="0"/>
              </a:spcAft>
              <a:buNone/>
            </a:pPr>
            <a:r>
              <a:t/>
            </a:r>
            <a:endParaRPr>
              <a:solidFill>
                <a:srgbClr val="241E12"/>
              </a:solidFill>
            </a:endParaRPr>
          </a:p>
          <a:p>
            <a:pPr indent="-342900" lvl="0" marL="457200" rtl="0" algn="l">
              <a:lnSpc>
                <a:spcPct val="115000"/>
              </a:lnSpc>
              <a:spcBef>
                <a:spcPts val="0"/>
              </a:spcBef>
              <a:spcAft>
                <a:spcPts val="0"/>
              </a:spcAft>
              <a:buClr>
                <a:srgbClr val="241E12"/>
              </a:buClr>
              <a:buSzPts val="1800"/>
              <a:buChar char="●"/>
            </a:pPr>
            <a:r>
              <a:rPr lang="en">
                <a:solidFill>
                  <a:srgbClr val="241E12"/>
                </a:solidFill>
              </a:rPr>
              <a:t>We really need to re-examine who we think are true growers and not. Some stereotypes definitely at play… and bigotry…</a:t>
            </a:r>
            <a:endParaRPr>
              <a:solidFill>
                <a:srgbClr val="241E1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6"/>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