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j5hHysTHFqgU8eaM9ptVPduf++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c2d195c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c2d195c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“Real” vs “Virtual”</a:t>
            </a:r>
            <a:endParaRPr/>
          </a:p>
          <a:p>
            <a:pPr indent="0" lvl="0" marL="0" rtl="0" algn="ctr">
              <a:lnSpc>
                <a:spcPct val="100000"/>
              </a:lnSpc>
              <a:spcBef>
                <a:spcPts val="0"/>
              </a:spcBef>
              <a:spcAft>
                <a:spcPts val="0"/>
              </a:spcAft>
              <a:buSzPct val="111111"/>
              <a:buNone/>
            </a:pPr>
            <a:r>
              <a:rPr lang="en"/>
              <a:t>Tw: General abuse, trauma, etc. not graphic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Is virtual more dangerous?</a:t>
            </a:r>
            <a:endParaRPr/>
          </a:p>
        </p:txBody>
      </p:sp>
      <p:sp>
        <p:nvSpPr>
          <p:cNvPr id="66" name="Google Shape;66;p2"/>
          <p:cNvSpPr txBox="1"/>
          <p:nvPr>
            <p:ph idx="1" type="body"/>
          </p:nvPr>
        </p:nvSpPr>
        <p:spPr>
          <a:xfrm>
            <a:off x="311700" y="1152475"/>
            <a:ext cx="8520600" cy="3695400"/>
          </a:xfrm>
          <a:prstGeom prst="rect">
            <a:avLst/>
          </a:prstGeom>
          <a:noFill/>
          <a:ln>
            <a:noFill/>
          </a:ln>
        </p:spPr>
        <p:txBody>
          <a:bodyPr anchorCtr="0" anchor="t" bIns="91425" lIns="91425" spcFirstLastPara="1" rIns="91425" wrap="square" tIns="91425">
            <a:noAutofit/>
          </a:bodyPr>
          <a:lstStyle/>
          <a:p>
            <a:pPr indent="-387032" lvl="0" marL="457200" rtl="0" algn="l">
              <a:lnSpc>
                <a:spcPct val="95000"/>
              </a:lnSpc>
              <a:spcBef>
                <a:spcPts val="0"/>
              </a:spcBef>
              <a:spcAft>
                <a:spcPts val="0"/>
              </a:spcAft>
              <a:buClr>
                <a:srgbClr val="241E12"/>
              </a:buClr>
              <a:buSzPts val="2495"/>
              <a:buChar char="●"/>
            </a:pPr>
            <a:r>
              <a:rPr lang="en" sz="2495">
                <a:solidFill>
                  <a:srgbClr val="241E12"/>
                </a:solidFill>
              </a:rPr>
              <a:t>Plenty of people are assaulted, taken advantage of, and more in real life by family members, community leaders, and teachers</a:t>
            </a:r>
            <a:endParaRPr sz="2495">
              <a:solidFill>
                <a:srgbClr val="241E12"/>
              </a:solidFill>
            </a:endParaRPr>
          </a:p>
          <a:p>
            <a:pPr indent="0" lvl="0" marL="0" rtl="0" algn="l">
              <a:lnSpc>
                <a:spcPct val="95000"/>
              </a:lnSpc>
              <a:spcBef>
                <a:spcPts val="0"/>
              </a:spcBef>
              <a:spcAft>
                <a:spcPts val="0"/>
              </a:spcAft>
              <a:buSzPts val="852"/>
              <a:buNone/>
            </a:pPr>
            <a:r>
              <a:t/>
            </a:r>
            <a:endParaRPr sz="2495">
              <a:solidFill>
                <a:srgbClr val="241E12"/>
              </a:solidFill>
            </a:endParaRPr>
          </a:p>
          <a:p>
            <a:pPr indent="-387032" lvl="0" marL="457200" rtl="0" algn="l">
              <a:lnSpc>
                <a:spcPct val="95000"/>
              </a:lnSpc>
              <a:spcBef>
                <a:spcPts val="0"/>
              </a:spcBef>
              <a:spcAft>
                <a:spcPts val="0"/>
              </a:spcAft>
              <a:buClr>
                <a:srgbClr val="241E12"/>
              </a:buClr>
              <a:buSzPts val="2495"/>
              <a:buChar char="●"/>
            </a:pPr>
            <a:r>
              <a:rPr lang="en" sz="2495">
                <a:solidFill>
                  <a:srgbClr val="241E12"/>
                </a:solidFill>
              </a:rPr>
              <a:t>Plenty of people bullied or used in real life</a:t>
            </a:r>
            <a:endParaRPr sz="2495">
              <a:solidFill>
                <a:srgbClr val="241E12"/>
              </a:solidFill>
            </a:endParaRPr>
          </a:p>
          <a:p>
            <a:pPr indent="0" lvl="0" marL="0" rtl="0" algn="l">
              <a:lnSpc>
                <a:spcPct val="95000"/>
              </a:lnSpc>
              <a:spcBef>
                <a:spcPts val="0"/>
              </a:spcBef>
              <a:spcAft>
                <a:spcPts val="0"/>
              </a:spcAft>
              <a:buSzPts val="852"/>
              <a:buNone/>
            </a:pPr>
            <a:r>
              <a:t/>
            </a:r>
            <a:endParaRPr sz="2495">
              <a:solidFill>
                <a:srgbClr val="241E12"/>
              </a:solidFill>
            </a:endParaRPr>
          </a:p>
          <a:p>
            <a:pPr indent="-387032" lvl="0" marL="457200" rtl="0" algn="l">
              <a:lnSpc>
                <a:spcPct val="95000"/>
              </a:lnSpc>
              <a:spcBef>
                <a:spcPts val="0"/>
              </a:spcBef>
              <a:spcAft>
                <a:spcPts val="0"/>
              </a:spcAft>
              <a:buClr>
                <a:srgbClr val="241E12"/>
              </a:buClr>
              <a:buSzPts val="2495"/>
              <a:buChar char="●"/>
            </a:pPr>
            <a:r>
              <a:rPr lang="en" sz="2495">
                <a:solidFill>
                  <a:srgbClr val="241E12"/>
                </a:solidFill>
              </a:rPr>
              <a:t>Plenty of people get isolated by real people</a:t>
            </a:r>
            <a:endParaRPr sz="2495">
              <a:solidFill>
                <a:srgbClr val="241E12"/>
              </a:solidFill>
            </a:endParaRPr>
          </a:p>
          <a:p>
            <a:pPr indent="0" lvl="0" marL="0" rtl="0" algn="l">
              <a:lnSpc>
                <a:spcPct val="95000"/>
              </a:lnSpc>
              <a:spcBef>
                <a:spcPts val="0"/>
              </a:spcBef>
              <a:spcAft>
                <a:spcPts val="0"/>
              </a:spcAft>
              <a:buSzPts val="852"/>
              <a:buNone/>
            </a:pPr>
            <a:r>
              <a:t/>
            </a:r>
            <a:endParaRPr sz="2495">
              <a:solidFill>
                <a:srgbClr val="241E12"/>
              </a:solidFill>
            </a:endParaRPr>
          </a:p>
          <a:p>
            <a:pPr indent="-387032" lvl="0" marL="457200" rtl="0" algn="l">
              <a:lnSpc>
                <a:spcPct val="95000"/>
              </a:lnSpc>
              <a:spcBef>
                <a:spcPts val="0"/>
              </a:spcBef>
              <a:spcAft>
                <a:spcPts val="0"/>
              </a:spcAft>
              <a:buClr>
                <a:srgbClr val="241E12"/>
              </a:buClr>
              <a:buSzPts val="2495"/>
              <a:buChar char="●"/>
            </a:pPr>
            <a:r>
              <a:rPr lang="en" sz="2495">
                <a:solidFill>
                  <a:srgbClr val="241E12"/>
                </a:solidFill>
              </a:rPr>
              <a:t>Plenty become addicts to non-virtual things</a:t>
            </a:r>
            <a:endParaRPr sz="2495">
              <a:solidFill>
                <a:srgbClr val="241E12"/>
              </a:solidFill>
            </a:endParaRPr>
          </a:p>
          <a:p>
            <a:pPr indent="0" lvl="0" marL="0" rtl="0" algn="l">
              <a:lnSpc>
                <a:spcPct val="95000"/>
              </a:lnSpc>
              <a:spcBef>
                <a:spcPts val="0"/>
              </a:spcBef>
              <a:spcAft>
                <a:spcPts val="0"/>
              </a:spcAft>
              <a:buSzPts val="852"/>
              <a:buNone/>
            </a:pPr>
            <a:r>
              <a:t/>
            </a:r>
            <a:endParaRPr sz="2495">
              <a:solidFill>
                <a:srgbClr val="241E12"/>
              </a:solidFill>
            </a:endParaRPr>
          </a:p>
          <a:p>
            <a:pPr indent="0" lvl="0" marL="0" rtl="0" algn="l">
              <a:lnSpc>
                <a:spcPct val="95000"/>
              </a:lnSpc>
              <a:spcBef>
                <a:spcPts val="0"/>
              </a:spcBef>
              <a:spcAft>
                <a:spcPts val="0"/>
              </a:spcAft>
              <a:buNone/>
            </a:pPr>
            <a:r>
              <a:t/>
            </a:r>
            <a:endParaRPr sz="2495">
              <a:solidFill>
                <a:srgbClr val="241E1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20c2d195c0b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g20c2d195c0b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74332" lvl="0" marL="457200" rtl="0" algn="l">
              <a:lnSpc>
                <a:spcPct val="95000"/>
              </a:lnSpc>
              <a:spcBef>
                <a:spcPts val="0"/>
              </a:spcBef>
              <a:spcAft>
                <a:spcPts val="0"/>
              </a:spcAft>
              <a:buClr>
                <a:srgbClr val="241E12"/>
              </a:buClr>
              <a:buSzPts val="2295"/>
              <a:buChar char="●"/>
            </a:pPr>
            <a:r>
              <a:rPr lang="en" sz="2295">
                <a:solidFill>
                  <a:srgbClr val="241E12"/>
                </a:solidFill>
              </a:rPr>
              <a:t>Plenty radicalize as they isolated in real life</a:t>
            </a:r>
            <a:endParaRPr sz="2295">
              <a:solidFill>
                <a:srgbClr val="241E12"/>
              </a:solidFill>
            </a:endParaRPr>
          </a:p>
          <a:p>
            <a:pPr indent="0" lvl="0" marL="0" rtl="0" algn="l">
              <a:lnSpc>
                <a:spcPct val="95000"/>
              </a:lnSpc>
              <a:spcBef>
                <a:spcPts val="0"/>
              </a:spcBef>
              <a:spcAft>
                <a:spcPts val="0"/>
              </a:spcAft>
              <a:buClr>
                <a:schemeClr val="dk1"/>
              </a:buClr>
              <a:buSzPts val="852"/>
              <a:buFont typeface="Arial"/>
              <a:buNone/>
            </a:pPr>
            <a:r>
              <a:t/>
            </a:r>
            <a:endParaRPr sz="2295">
              <a:solidFill>
                <a:srgbClr val="241E12"/>
              </a:solidFill>
            </a:endParaRPr>
          </a:p>
          <a:p>
            <a:pPr indent="-374332" lvl="0" marL="457200" rtl="0" algn="l">
              <a:lnSpc>
                <a:spcPct val="95000"/>
              </a:lnSpc>
              <a:spcBef>
                <a:spcPts val="0"/>
              </a:spcBef>
              <a:spcAft>
                <a:spcPts val="0"/>
              </a:spcAft>
              <a:buClr>
                <a:srgbClr val="241E12"/>
              </a:buClr>
              <a:buSzPts val="2295"/>
              <a:buChar char="●"/>
            </a:pPr>
            <a:r>
              <a:rPr lang="en" sz="2295">
                <a:solidFill>
                  <a:srgbClr val="241E12"/>
                </a:solidFill>
              </a:rPr>
              <a:t>Plenty of guardians, caregivers, etc. do no know what their person doing in real life at times or make wrong assumptions</a:t>
            </a:r>
            <a:endParaRPr sz="2295">
              <a:solidFill>
                <a:srgbClr val="241E12"/>
              </a:solidFill>
            </a:endParaRPr>
          </a:p>
          <a:p>
            <a:pPr indent="-374332" lvl="0" marL="457200" rtl="0" algn="l">
              <a:lnSpc>
                <a:spcPct val="95000"/>
              </a:lnSpc>
              <a:spcBef>
                <a:spcPts val="0"/>
              </a:spcBef>
              <a:spcAft>
                <a:spcPts val="0"/>
              </a:spcAft>
              <a:buClr>
                <a:srgbClr val="241E12"/>
              </a:buClr>
              <a:buSzPts val="2295"/>
              <a:buChar char="●"/>
            </a:pPr>
            <a:r>
              <a:t/>
            </a:r>
            <a:endParaRPr sz="2295">
              <a:solidFill>
                <a:srgbClr val="241E12"/>
              </a:solidFill>
            </a:endParaRPr>
          </a:p>
          <a:p>
            <a:pPr indent="-374332" lvl="0" marL="457200" rtl="0" algn="l">
              <a:lnSpc>
                <a:spcPct val="95000"/>
              </a:lnSpc>
              <a:spcBef>
                <a:spcPts val="0"/>
              </a:spcBef>
              <a:spcAft>
                <a:spcPts val="0"/>
              </a:spcAft>
              <a:buClr>
                <a:srgbClr val="241E12"/>
              </a:buClr>
              <a:buSzPts val="2295"/>
              <a:buChar char="●"/>
            </a:pPr>
            <a:r>
              <a:rPr lang="en" sz="2295">
                <a:solidFill>
                  <a:srgbClr val="241E12"/>
                </a:solidFill>
              </a:rPr>
              <a:t>Real life can be so isolating and dangerous if  you are confined because of disability, your household, community, etc. </a:t>
            </a:r>
            <a:endParaRPr sz="2295">
              <a:solidFill>
                <a:srgbClr val="241E12"/>
              </a:solidFill>
            </a:endParaRPr>
          </a:p>
          <a:p>
            <a:pPr indent="0" lvl="0" marL="0" rtl="0" algn="l">
              <a:spcBef>
                <a:spcPts val="0"/>
              </a:spcBef>
              <a:spcAft>
                <a:spcPts val="0"/>
              </a:spcAft>
              <a:buNone/>
            </a:pPr>
            <a:r>
              <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a:t>
            </a:r>
            <a:endParaRPr/>
          </a:p>
        </p:txBody>
      </p:sp>
      <p:sp>
        <p:nvSpPr>
          <p:cNvPr id="78" name="Google Shape;78;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15000"/>
              </a:lnSpc>
              <a:spcBef>
                <a:spcPts val="0"/>
              </a:spcBef>
              <a:spcAft>
                <a:spcPts val="0"/>
              </a:spcAft>
              <a:buClr>
                <a:srgbClr val="241E12"/>
              </a:buClr>
              <a:buSzPts val="1800"/>
              <a:buChar char="●"/>
            </a:pPr>
            <a:r>
              <a:rPr lang="en">
                <a:solidFill>
                  <a:srgbClr val="241E12"/>
                </a:solidFill>
              </a:rPr>
              <a:t>I think we do not really know what’s more dangerous often, real life or virtual. Many of horrible things we do not hear or see about that happens in isolation (esp. in real life things as virtual other may see more of)</a:t>
            </a:r>
            <a:endParaRPr>
              <a:solidFill>
                <a:srgbClr val="241E12"/>
              </a:solidFill>
            </a:endParaRPr>
          </a:p>
          <a:p>
            <a:pPr indent="0" lvl="0" marL="0" rtl="0" algn="l">
              <a:lnSpc>
                <a:spcPct val="115000"/>
              </a:lnSpc>
              <a:spcBef>
                <a:spcPts val="0"/>
              </a:spcBef>
              <a:spcAft>
                <a:spcPts val="0"/>
              </a:spcAft>
              <a:buNone/>
            </a:pPr>
            <a:r>
              <a:t/>
            </a:r>
            <a:endParaRPr>
              <a:solidFill>
                <a:srgbClr val="241E12"/>
              </a:solidFill>
            </a:endParaRPr>
          </a:p>
          <a:p>
            <a:pPr indent="-342900" lvl="0" marL="457200" rtl="0" algn="l">
              <a:lnSpc>
                <a:spcPct val="115000"/>
              </a:lnSpc>
              <a:spcBef>
                <a:spcPts val="0"/>
              </a:spcBef>
              <a:spcAft>
                <a:spcPts val="0"/>
              </a:spcAft>
              <a:buClr>
                <a:srgbClr val="241E12"/>
              </a:buClr>
              <a:buSzPts val="1800"/>
              <a:buChar char="●"/>
            </a:pPr>
            <a:r>
              <a:rPr lang="en">
                <a:solidFill>
                  <a:srgbClr val="241E12"/>
                </a:solidFill>
              </a:rPr>
              <a:t>Demonizing one or other paints it as something just to avoid not real issue</a:t>
            </a:r>
            <a:endParaRPr>
              <a:solidFill>
                <a:srgbClr val="241E12"/>
              </a:solidFill>
            </a:endParaRPr>
          </a:p>
          <a:p>
            <a:pPr indent="0" lvl="0" marL="0" rtl="0" algn="l">
              <a:lnSpc>
                <a:spcPct val="115000"/>
              </a:lnSpc>
              <a:spcBef>
                <a:spcPts val="0"/>
              </a:spcBef>
              <a:spcAft>
                <a:spcPts val="0"/>
              </a:spcAft>
              <a:buNone/>
            </a:pPr>
            <a:r>
              <a:t/>
            </a:r>
            <a:endParaRPr>
              <a:solidFill>
                <a:srgbClr val="241E12"/>
              </a:solidFill>
            </a:endParaRPr>
          </a:p>
          <a:p>
            <a:pPr indent="-342900" lvl="0" marL="457200" rtl="0" algn="l">
              <a:lnSpc>
                <a:spcPct val="115000"/>
              </a:lnSpc>
              <a:spcBef>
                <a:spcPts val="0"/>
              </a:spcBef>
              <a:spcAft>
                <a:spcPts val="0"/>
              </a:spcAft>
              <a:buClr>
                <a:srgbClr val="241E12"/>
              </a:buClr>
              <a:buSzPts val="1800"/>
              <a:buChar char="●"/>
            </a:pPr>
            <a:r>
              <a:rPr lang="en">
                <a:solidFill>
                  <a:srgbClr val="241E12"/>
                </a:solidFill>
              </a:rPr>
              <a:t>Real issue is: how do we make world safer online and in non-virtual environments?</a:t>
            </a:r>
            <a:endParaRPr>
              <a:solidFill>
                <a:srgbClr val="241E12"/>
              </a:solidFill>
            </a:endParaRPr>
          </a:p>
          <a:p>
            <a:pPr indent="0" lvl="0" marL="0" rtl="0" algn="l">
              <a:lnSpc>
                <a:spcPct val="115000"/>
              </a:lnSpc>
              <a:spcBef>
                <a:spcPts val="1200"/>
              </a:spcBef>
              <a:spcAft>
                <a:spcPts val="0"/>
              </a:spcAft>
              <a:buSzPts val="1800"/>
              <a:buNone/>
            </a:pPr>
            <a:r>
              <a:t/>
            </a:r>
            <a:endParaRPr>
              <a:solidFill>
                <a:srgbClr val="241E12"/>
              </a:solidFill>
            </a:endParaRPr>
          </a:p>
          <a:p>
            <a:pPr indent="0" lvl="0" marL="0" rtl="0" algn="l">
              <a:lnSpc>
                <a:spcPct val="115000"/>
              </a:lnSpc>
              <a:spcBef>
                <a:spcPts val="1200"/>
              </a:spcBef>
              <a:spcAft>
                <a:spcPts val="1200"/>
              </a:spcAft>
              <a:buSzPts val="1800"/>
              <a:buNone/>
            </a:pPr>
            <a:r>
              <a:t/>
            </a:r>
            <a:endParaRPr>
              <a:solidFill>
                <a:srgbClr val="241E1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