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6858000" cx="12192000"/>
  <p:notesSz cx="6858000" cy="9144000"/>
  <p:embeddedFontLst>
    <p:embeddedFont>
      <p:font typeface="Roboto"/>
      <p:regular r:id="rId11"/>
      <p:bold r:id="rId12"/>
      <p:italic r:id="rId13"/>
      <p:boldItalic r:id="rId14"/>
    </p:embeddedFont>
    <p:embeddedFont>
      <p:font typeface="Helvetica Neue"/>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9" roundtripDataSignature="AMtx7miZaN2+Y62eZuYDnw037r65kGmD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Roboto-regular.fntdata"/><Relationship Id="rId10" Type="http://schemas.openxmlformats.org/officeDocument/2006/relationships/slide" Target="slides/slide6.xml"/><Relationship Id="rId13" Type="http://schemas.openxmlformats.org/officeDocument/2006/relationships/font" Target="fonts/Roboto-italic.fntdata"/><Relationship Id="rId12"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HelveticaNeue-regular.fntdata"/><Relationship Id="rId14" Type="http://schemas.openxmlformats.org/officeDocument/2006/relationships/font" Target="fonts/Roboto-boldItalic.fntdata"/><Relationship Id="rId17" Type="http://schemas.openxmlformats.org/officeDocument/2006/relationships/font" Target="fonts/HelveticaNeue-italic.fntdata"/><Relationship Id="rId16" Type="http://schemas.openxmlformats.org/officeDocument/2006/relationships/font" Target="fonts/HelveticaNeue-bold.fntdata"/><Relationship Id="rId5" Type="http://schemas.openxmlformats.org/officeDocument/2006/relationships/slide" Target="slides/slide1.xml"/><Relationship Id="rId19" Type="http://customschemas.google.com/relationships/presentationmetadata" Target="metadata"/><Relationship Id="rId6" Type="http://schemas.openxmlformats.org/officeDocument/2006/relationships/slide" Target="slides/slide2.xml"/><Relationship Id="rId18" Type="http://schemas.openxmlformats.org/officeDocument/2006/relationships/font" Target="fonts/HelveticaNeue-bold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6"/>
          <p:cNvSpPr/>
          <p:nvPr>
            <p:ph idx="2" type="pic"/>
          </p:nvPr>
        </p:nvSpPr>
        <p:spPr>
          <a:xfrm>
            <a:off x="5183188" y="987425"/>
            <a:ext cx="6172200" cy="4873625"/>
          </a:xfrm>
          <a:prstGeom prst="rect">
            <a:avLst/>
          </a:prstGeom>
          <a:noFill/>
          <a:ln>
            <a:noFill/>
          </a:ln>
        </p:spPr>
      </p:sp>
      <p:sp>
        <p:nvSpPr>
          <p:cNvPr id="64" name="Google Shape;64;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tinyurl.com/3eueneys" TargetMode="External"/><Relationship Id="rId4" Type="http://schemas.openxmlformats.org/officeDocument/2006/relationships/hyperlink" Target="https://www.patreon.com/user?u=8691851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Rewards can be punishment</a:t>
            </a:r>
            <a:endParaRPr/>
          </a:p>
        </p:txBody>
      </p:sp>
      <p:sp>
        <p:nvSpPr>
          <p:cNvPr id="85" name="Google Shape;85;p1"/>
          <p:cNvSpPr txBox="1"/>
          <p:nvPr>
            <p:ph idx="1" type="subTitle"/>
          </p:nvPr>
        </p:nvSpPr>
        <p:spPr>
          <a:xfrm>
            <a:off x="1524000" y="3602057"/>
            <a:ext cx="9144000" cy="2659500"/>
          </a:xfrm>
          <a:prstGeom prst="rect">
            <a:avLst/>
          </a:prstGeom>
          <a:noFill/>
          <a:ln>
            <a:noFill/>
          </a:ln>
        </p:spPr>
        <p:txBody>
          <a:bodyPr anchorCtr="0" anchor="t" bIns="45700" lIns="91425" spcFirstLastPara="1" rIns="91425" wrap="square" tIns="45700">
            <a:normAutofit fontScale="47500" lnSpcReduction="10000"/>
          </a:bodyPr>
          <a:lstStyle/>
          <a:p>
            <a:pPr indent="0" lvl="0" marL="0" rtl="0" algn="ctr">
              <a:spcBef>
                <a:spcPts val="0"/>
              </a:spcBef>
              <a:spcAft>
                <a:spcPts val="0"/>
              </a:spcAft>
              <a:buClr>
                <a:schemeClr val="dk1"/>
              </a:buClr>
              <a:buSzPct val="48979"/>
              <a:buFont typeface="Arial"/>
              <a:buNone/>
            </a:pPr>
            <a:r>
              <a:rPr lang="en-US" sz="4900">
                <a:latin typeface="Helvetica Neue"/>
                <a:ea typeface="Helvetica Neue"/>
                <a:cs typeface="Helvetica Neue"/>
                <a:sym typeface="Helvetica Neue"/>
              </a:rPr>
              <a:t>By VeAnxious_Au_Learner</a:t>
            </a:r>
            <a:endParaRPr sz="4900">
              <a:latin typeface="Helvetica Neue"/>
              <a:ea typeface="Helvetica Neue"/>
              <a:cs typeface="Helvetica Neue"/>
              <a:sym typeface="Helvetica Neue"/>
            </a:endParaRPr>
          </a:p>
          <a:p>
            <a:pPr indent="0" lvl="0" marL="0" rtl="0" algn="ctr">
              <a:spcBef>
                <a:spcPts val="0"/>
              </a:spcBef>
              <a:spcAft>
                <a:spcPts val="0"/>
              </a:spcAft>
              <a:buClr>
                <a:schemeClr val="dk1"/>
              </a:buClr>
              <a:buSzPct val="48979"/>
              <a:buFont typeface="Arial"/>
              <a:buNone/>
            </a:pPr>
            <a:r>
              <a:t/>
            </a:r>
            <a:endParaRPr sz="4900">
              <a:latin typeface="Helvetica Neue"/>
              <a:ea typeface="Helvetica Neue"/>
              <a:cs typeface="Helvetica Neue"/>
              <a:sym typeface="Helvetica Neue"/>
            </a:endParaRPr>
          </a:p>
          <a:p>
            <a:pPr indent="0" lvl="0" marL="0" rtl="0" algn="ctr">
              <a:spcBef>
                <a:spcPts val="0"/>
              </a:spcBef>
              <a:spcAft>
                <a:spcPts val="0"/>
              </a:spcAft>
              <a:buClr>
                <a:schemeClr val="dk1"/>
              </a:buClr>
              <a:buSzPct val="97959"/>
              <a:buFont typeface="Arial"/>
              <a:buNone/>
            </a:pPr>
            <a:r>
              <a:rPr lang="en-US" sz="4900">
                <a:latin typeface="Helvetica Neue"/>
                <a:ea typeface="Helvetica Neue"/>
                <a:cs typeface="Helvetica Neue"/>
                <a:sym typeface="Helvetica Neue"/>
              </a:rPr>
              <a:t>Find other posts on: </a:t>
            </a:r>
            <a:r>
              <a:rPr lang="en-US" sz="4900" u="sng">
                <a:solidFill>
                  <a:schemeClr val="hlink"/>
                </a:solidFill>
                <a:highlight>
                  <a:schemeClr val="lt1"/>
                </a:highlight>
                <a:latin typeface="Roboto"/>
                <a:ea typeface="Roboto"/>
                <a:cs typeface="Roboto"/>
                <a:sym typeface="Roboto"/>
                <a:hlinkClick r:id="rId3"/>
              </a:rPr>
              <a:t>https://tinyurl.com/3eueneys</a:t>
            </a:r>
            <a:endParaRPr sz="4900">
              <a:highlight>
                <a:schemeClr val="lt1"/>
              </a:highlight>
              <a:latin typeface="Roboto"/>
              <a:ea typeface="Roboto"/>
              <a:cs typeface="Roboto"/>
              <a:sym typeface="Roboto"/>
            </a:endParaRPr>
          </a:p>
          <a:p>
            <a:pPr indent="0" lvl="0" marL="0" rtl="0" algn="ctr">
              <a:spcBef>
                <a:spcPts val="0"/>
              </a:spcBef>
              <a:spcAft>
                <a:spcPts val="0"/>
              </a:spcAft>
              <a:buClr>
                <a:schemeClr val="dk1"/>
              </a:buClr>
              <a:buSzPct val="97959"/>
              <a:buFont typeface="Arial"/>
              <a:buNone/>
            </a:pPr>
            <a:r>
              <a:t/>
            </a:r>
            <a:endParaRPr sz="4900">
              <a:highlight>
                <a:schemeClr val="lt1"/>
              </a:highlight>
              <a:latin typeface="Roboto"/>
              <a:ea typeface="Roboto"/>
              <a:cs typeface="Roboto"/>
              <a:sym typeface="Roboto"/>
            </a:endParaRPr>
          </a:p>
          <a:p>
            <a:pPr indent="0" lvl="0" marL="0" rtl="0" algn="ctr">
              <a:spcBef>
                <a:spcPts val="0"/>
              </a:spcBef>
              <a:spcAft>
                <a:spcPts val="0"/>
              </a:spcAft>
              <a:buClr>
                <a:schemeClr val="dk1"/>
              </a:buClr>
              <a:buSzPct val="97959"/>
              <a:buFont typeface="Arial"/>
              <a:buNone/>
            </a:pPr>
            <a:r>
              <a:rPr lang="en-US" sz="4900">
                <a:solidFill>
                  <a:srgbClr val="241E12"/>
                </a:solidFill>
                <a:highlight>
                  <a:schemeClr val="lt1"/>
                </a:highlight>
                <a:latin typeface="Roboto"/>
                <a:ea typeface="Roboto"/>
                <a:cs typeface="Roboto"/>
                <a:sym typeface="Roboto"/>
              </a:rPr>
              <a:t>Patreon: </a:t>
            </a:r>
            <a:r>
              <a:rPr lang="en-US" sz="4900" u="sng">
                <a:solidFill>
                  <a:schemeClr val="hlink"/>
                </a:solidFill>
                <a:latin typeface="Helvetica Neue"/>
                <a:ea typeface="Helvetica Neue"/>
                <a:cs typeface="Helvetica Neue"/>
                <a:sym typeface="Helvetica Neue"/>
                <a:hlinkClick r:id="rId4"/>
              </a:rPr>
              <a:t>https://www.patreon.com/user?u=86918513</a:t>
            </a:r>
            <a:r>
              <a:rPr lang="en-US" sz="4900">
                <a:solidFill>
                  <a:srgbClr val="241E12"/>
                </a:solidFill>
                <a:latin typeface="Helvetica Neue"/>
                <a:ea typeface="Helvetica Neue"/>
                <a:cs typeface="Helvetica Neue"/>
                <a:sym typeface="Helvetica Neue"/>
              </a:rPr>
              <a:t> </a:t>
            </a:r>
            <a:endParaRPr sz="4900" u="sng">
              <a:solidFill>
                <a:schemeClr val="hlink"/>
              </a:solidFill>
              <a:latin typeface="Helvetica Neue"/>
              <a:ea typeface="Helvetica Neue"/>
              <a:cs typeface="Helvetica Neue"/>
              <a:sym typeface="Helvetica Neue"/>
            </a:endParaRPr>
          </a:p>
          <a:p>
            <a:pPr indent="0" lvl="0" marL="0" rtl="0" algn="l">
              <a:spcBef>
                <a:spcPts val="0"/>
              </a:spcBef>
              <a:spcAft>
                <a:spcPts val="0"/>
              </a:spcAft>
              <a:buClr>
                <a:schemeClr val="dk1"/>
              </a:buClr>
              <a:buSzPct val="97959"/>
              <a:buFont typeface="Arial"/>
              <a:buNone/>
            </a:pPr>
            <a:r>
              <a:t/>
            </a:r>
            <a:endParaRPr sz="4900" u="sng">
              <a:solidFill>
                <a:schemeClr val="hlink"/>
              </a:solidFill>
              <a:latin typeface="Helvetica Neue"/>
              <a:ea typeface="Helvetica Neue"/>
              <a:cs typeface="Helvetica Neue"/>
              <a:sym typeface="Helvetica Neue"/>
            </a:endParaRPr>
          </a:p>
          <a:p>
            <a:pPr indent="0" lvl="0" marL="0" rtl="0" algn="ctr">
              <a:spcBef>
                <a:spcPts val="0"/>
              </a:spcBef>
              <a:spcAft>
                <a:spcPts val="0"/>
              </a:spcAft>
              <a:buClr>
                <a:schemeClr val="dk1"/>
              </a:buClr>
              <a:buSzPct val="97959"/>
              <a:buFont typeface="Arial"/>
              <a:buNone/>
            </a:pPr>
            <a:r>
              <a:rPr lang="en-US" sz="4900">
                <a:solidFill>
                  <a:srgbClr val="241E12"/>
                </a:solidFill>
                <a:highlight>
                  <a:schemeClr val="lt1"/>
                </a:highlight>
                <a:latin typeface="Roboto"/>
                <a:ea typeface="Roboto"/>
                <a:cs typeface="Roboto"/>
                <a:sym typeface="Roboto"/>
              </a:rPr>
              <a:t>Venmo: gad-licht-1</a:t>
            </a:r>
            <a:endParaRPr sz="4900">
              <a:solidFill>
                <a:srgbClr val="241E12"/>
              </a:solidFill>
              <a:highlight>
                <a:schemeClr val="lt1"/>
              </a:highlight>
              <a:latin typeface="Roboto"/>
              <a:ea typeface="Roboto"/>
              <a:cs typeface="Roboto"/>
              <a:sym typeface="Roboto"/>
            </a:endParaRPr>
          </a:p>
          <a:p>
            <a:pPr indent="0" lvl="0" marL="0" rtl="0" algn="ctr">
              <a:spcBef>
                <a:spcPts val="0"/>
              </a:spcBef>
              <a:spcAft>
                <a:spcPts val="0"/>
              </a:spcAft>
              <a:buClr>
                <a:schemeClr val="dk1"/>
              </a:buClr>
              <a:buSzPct val="97959"/>
              <a:buFont typeface="Arial"/>
              <a:buNone/>
            </a:pPr>
            <a:r>
              <a:t/>
            </a:r>
            <a:endParaRPr sz="4900">
              <a:solidFill>
                <a:srgbClr val="241E12"/>
              </a:solidFill>
              <a:highlight>
                <a:schemeClr val="lt1"/>
              </a:highlight>
              <a:latin typeface="Roboto"/>
              <a:ea typeface="Roboto"/>
              <a:cs typeface="Roboto"/>
              <a:sym typeface="Roboto"/>
            </a:endParaRPr>
          </a:p>
          <a:p>
            <a:pPr indent="0" lvl="0" marL="0" rtl="0" algn="ctr">
              <a:spcBef>
                <a:spcPts val="0"/>
              </a:spcBef>
              <a:spcAft>
                <a:spcPts val="0"/>
              </a:spcAft>
              <a:buClr>
                <a:schemeClr val="dk1"/>
              </a:buClr>
              <a:buSzPct val="97959"/>
              <a:buFont typeface="Arial"/>
              <a:buNone/>
            </a:pPr>
            <a:r>
              <a:rPr lang="en-US" sz="4900">
                <a:solidFill>
                  <a:srgbClr val="241E12"/>
                </a:solidFill>
                <a:highlight>
                  <a:schemeClr val="lt1"/>
                </a:highlight>
                <a:latin typeface="Roboto"/>
                <a:ea typeface="Roboto"/>
                <a:cs typeface="Roboto"/>
                <a:sym typeface="Roboto"/>
              </a:rPr>
              <a:t>Link to even more stuff:  https://linktr.ee/VEANXIOUS</a:t>
            </a:r>
            <a:endParaRPr>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Punishment if you can’t do</a:t>
            </a:r>
            <a:endParaRPr/>
          </a:p>
        </p:txBody>
      </p:sp>
      <p:sp>
        <p:nvSpPr>
          <p:cNvPr id="91" name="Google Shape;91;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I can’t tie my shoe well, I can’t sing or memorize songs, etc. so often I wasn’t rewarded</a:t>
            </a:r>
            <a:endParaRPr/>
          </a:p>
          <a:p>
            <a:pPr indent="-228600" lvl="0" marL="228600" rtl="0" algn="l">
              <a:lnSpc>
                <a:spcPct val="90000"/>
              </a:lnSpc>
              <a:spcBef>
                <a:spcPts val="1000"/>
              </a:spcBef>
              <a:spcAft>
                <a:spcPts val="0"/>
              </a:spcAft>
              <a:buClr>
                <a:schemeClr val="dk1"/>
              </a:buClr>
              <a:buSzPts val="2800"/>
              <a:buChar char="•"/>
            </a:pPr>
            <a:r>
              <a:rPr lang="en-US"/>
              <a:t>I remember extra credit in math class and more for kids that could sing certain songs, but I couldn’t and wasn’t given other extra credit. So I felt bad and was “effectively” punished as for so many it was easy</a:t>
            </a:r>
            <a:endParaRPr/>
          </a:p>
          <a:p>
            <a:pPr indent="-228600" lvl="0" marL="228600" rtl="0" algn="l">
              <a:lnSpc>
                <a:spcPct val="90000"/>
              </a:lnSpc>
              <a:spcBef>
                <a:spcPts val="1000"/>
              </a:spcBef>
              <a:spcAft>
                <a:spcPts val="0"/>
              </a:spcAft>
              <a:buClr>
                <a:schemeClr val="dk1"/>
              </a:buClr>
              <a:buSzPts val="2800"/>
              <a:buChar char="•"/>
            </a:pPr>
            <a:r>
              <a:rPr lang="en-US"/>
              <a:t>I was punished in family therapy etc. for not getting treats like everybody else because I couldn’t do it</a:t>
            </a:r>
            <a:endParaRPr/>
          </a:p>
          <a:p>
            <a:pPr indent="-228600" lvl="0" marL="228600" rtl="0" algn="l">
              <a:lnSpc>
                <a:spcPct val="90000"/>
              </a:lnSpc>
              <a:spcBef>
                <a:spcPts val="1000"/>
              </a:spcBef>
              <a:spcAft>
                <a:spcPts val="0"/>
              </a:spcAft>
              <a:buClr>
                <a:schemeClr val="dk1"/>
              </a:buClr>
              <a:buSzPts val="2800"/>
              <a:buChar char="•"/>
            </a:pPr>
            <a:r>
              <a:rPr lang="en-US"/>
              <a:t>Then everybody saw I was only one without shaming me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But if you can</a:t>
            </a:r>
            <a:endParaRPr/>
          </a:p>
        </p:txBody>
      </p:sp>
      <p:sp>
        <p:nvSpPr>
          <p:cNvPr id="97" name="Google Shape;97;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If its something hard, it can force you not to be yourself and tell you your wrong</a:t>
            </a:r>
            <a:endParaRPr/>
          </a:p>
          <a:p>
            <a:pPr indent="-228600" lvl="0" marL="228600" rtl="0" algn="l">
              <a:lnSpc>
                <a:spcPct val="90000"/>
              </a:lnSpc>
              <a:spcBef>
                <a:spcPts val="1000"/>
              </a:spcBef>
              <a:spcAft>
                <a:spcPts val="0"/>
              </a:spcAft>
              <a:buClr>
                <a:schemeClr val="dk1"/>
              </a:buClr>
              <a:buSzPts val="2800"/>
              <a:buChar char="•"/>
            </a:pPr>
            <a:r>
              <a:rPr lang="en-US"/>
              <a:t>My voice is quite high and “feminine” and way I naturally talk and more</a:t>
            </a:r>
            <a:endParaRPr/>
          </a:p>
          <a:p>
            <a:pPr indent="-228600" lvl="0" marL="228600" rtl="0" algn="l">
              <a:lnSpc>
                <a:spcPct val="90000"/>
              </a:lnSpc>
              <a:spcBef>
                <a:spcPts val="1000"/>
              </a:spcBef>
              <a:spcAft>
                <a:spcPts val="0"/>
              </a:spcAft>
              <a:buClr>
                <a:schemeClr val="dk1"/>
              </a:buClr>
              <a:buSzPts val="2800"/>
              <a:buChar char="•"/>
            </a:pPr>
            <a:r>
              <a:rPr lang="en-US"/>
              <a:t>I have trouble talking</a:t>
            </a:r>
            <a:endParaRPr/>
          </a:p>
          <a:p>
            <a:pPr indent="-228600" lvl="0" marL="228600" rtl="0" algn="l">
              <a:lnSpc>
                <a:spcPct val="90000"/>
              </a:lnSpc>
              <a:spcBef>
                <a:spcPts val="1000"/>
              </a:spcBef>
              <a:spcAft>
                <a:spcPts val="0"/>
              </a:spcAft>
              <a:buClr>
                <a:schemeClr val="dk1"/>
              </a:buClr>
              <a:buSzPts val="2800"/>
              <a:buChar char="•"/>
            </a:pPr>
            <a:r>
              <a:rPr lang="en-US"/>
              <a:t>But was rewarded for talking “like a man”</a:t>
            </a:r>
            <a:endParaRPr/>
          </a:p>
          <a:p>
            <a:pPr indent="-228600" lvl="0" marL="228600" rtl="0" algn="l">
              <a:lnSpc>
                <a:spcPct val="90000"/>
              </a:lnSpc>
              <a:spcBef>
                <a:spcPts val="1000"/>
              </a:spcBef>
              <a:spcAft>
                <a:spcPts val="0"/>
              </a:spcAft>
              <a:buClr>
                <a:schemeClr val="dk1"/>
              </a:buClr>
              <a:buSzPts val="2800"/>
              <a:buChar char="•"/>
            </a:pPr>
            <a:r>
              <a:rPr lang="en-US"/>
              <a:t>Now I hate my voice because of internalized ableism, and learnt not to accept it. This one example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Gets rid of stuff deep inside</a:t>
            </a:r>
            <a:endParaRPr/>
          </a:p>
        </p:txBody>
      </p:sp>
      <p:sp>
        <p:nvSpPr>
          <p:cNvPr id="103" name="Google Shape;103;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It gets rid of fun, and intrinsic motivation (motivation from within), I can no longer leave house or something without rewarding myself because that was what I was taught and many others need rewards now to do stuff. People for example grow to hate jobs they are forced to do for “reward of money” even if they like subject</a:t>
            </a:r>
            <a:endParaRPr/>
          </a:p>
          <a:p>
            <a:pPr indent="-228600" lvl="0" marL="228600" rtl="0" algn="l">
              <a:lnSpc>
                <a:spcPct val="90000"/>
              </a:lnSpc>
              <a:spcBef>
                <a:spcPts val="1000"/>
              </a:spcBef>
              <a:spcAft>
                <a:spcPts val="0"/>
              </a:spcAft>
              <a:buClr>
                <a:schemeClr val="dk1"/>
              </a:buClr>
              <a:buSzPts val="2800"/>
              <a:buChar char="•"/>
            </a:pPr>
            <a:r>
              <a:rPr lang="en-US"/>
              <a:t>I feel like I must do stuff to earn stuff no matter how I feel, so push myself beyond limits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Teaches you bad values</a:t>
            </a:r>
            <a:endParaRPr/>
          </a:p>
        </p:txBody>
      </p:sp>
      <p:sp>
        <p:nvSpPr>
          <p:cNvPr id="109" name="Google Shape;109;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It can make you want to treat others same, they must ”earn” stuff</a:t>
            </a:r>
            <a:endParaRPr/>
          </a:p>
          <a:p>
            <a:pPr indent="-228600" lvl="0" marL="228600" rtl="0" algn="l">
              <a:lnSpc>
                <a:spcPct val="90000"/>
              </a:lnSpc>
              <a:spcBef>
                <a:spcPts val="1000"/>
              </a:spcBef>
              <a:spcAft>
                <a:spcPts val="0"/>
              </a:spcAft>
              <a:buClr>
                <a:schemeClr val="dk1"/>
              </a:buClr>
              <a:buSzPts val="2800"/>
              <a:buChar char="•"/>
            </a:pPr>
            <a:r>
              <a:rPr lang="en-US"/>
              <a:t>And now you suspicious of acts of good, they must be ulterior motive</a:t>
            </a:r>
            <a:endParaRPr/>
          </a:p>
          <a:p>
            <a:pPr indent="-228600" lvl="0" marL="228600" rtl="0" algn="l">
              <a:lnSpc>
                <a:spcPct val="90000"/>
              </a:lnSpc>
              <a:spcBef>
                <a:spcPts val="1000"/>
              </a:spcBef>
              <a:spcAft>
                <a:spcPts val="0"/>
              </a:spcAft>
              <a:buClr>
                <a:schemeClr val="dk1"/>
              </a:buClr>
              <a:buSzPts val="2800"/>
              <a:buChar char="•"/>
            </a:pPr>
            <a:r>
              <a:rPr lang="en-US"/>
              <a:t>It teaches you to look at behavior at a surface level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Ending</a:t>
            </a:r>
            <a:endParaRPr/>
          </a:p>
        </p:txBody>
      </p:sp>
      <p:sp>
        <p:nvSpPr>
          <p:cNvPr id="115" name="Google Shape;115;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Not all rewards are bad, like it can be good to reward yourself but then your in control and can often say hey I deserve it it was hard for me and maybe others found it easy</a:t>
            </a:r>
            <a:endParaRPr/>
          </a:p>
          <a:p>
            <a:pPr indent="-228600" lvl="0" marL="228600" rtl="0" algn="l">
              <a:lnSpc>
                <a:spcPct val="90000"/>
              </a:lnSpc>
              <a:spcBef>
                <a:spcPts val="1000"/>
              </a:spcBef>
              <a:spcAft>
                <a:spcPts val="0"/>
              </a:spcAft>
              <a:buClr>
                <a:schemeClr val="dk1"/>
              </a:buClr>
              <a:buSzPts val="2800"/>
              <a:buChar char="•"/>
            </a:pPr>
            <a:r>
              <a:rPr lang="en-US"/>
              <a:t>But be careful</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2021-10-16T03:58:52Z</dcterms:created>
  <dc:creator>Gad Licht</dc:creator>
</cp:coreProperties>
</file>