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2" roundtripDataSignature="AMtx7mj7HwWZNgeLFwmW21V1ceY6ltUSM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1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Talk Based Therapy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Quick overview</a:t>
            </a:r>
            <a:endParaRPr/>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61950" lvl="0" marL="457200" rtl="0" algn="l">
              <a:lnSpc>
                <a:spcPct val="115000"/>
              </a:lnSpc>
              <a:spcBef>
                <a:spcPts val="0"/>
              </a:spcBef>
              <a:spcAft>
                <a:spcPts val="0"/>
              </a:spcAft>
              <a:buClr>
                <a:schemeClr val="dk1"/>
              </a:buClr>
              <a:buSzPts val="2100"/>
              <a:buChar char="●"/>
            </a:pPr>
            <a:r>
              <a:rPr lang="en" sz="2100">
                <a:solidFill>
                  <a:schemeClr val="dk1"/>
                </a:solidFill>
              </a:rPr>
              <a:t>Text or other communication may work too</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Can be offered virtually</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Not recommended for kids below 3, usually older better (some people say no until age 9). Instead consider OT, PT, play, activity based, or art based therapy. Or therapy for yourself</a:t>
            </a: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 sz="2100">
                <a:solidFill>
                  <a:schemeClr val="dk1"/>
                </a:solidFill>
              </a:rPr>
              <a:t>Younger they are, more you may need to be included and less effective traditional may be as communication challenges and self awareness and attention span may be problem</a:t>
            </a:r>
            <a:endParaRPr sz="21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Types/Terms</a:t>
            </a:r>
            <a:endParaRPr/>
          </a:p>
        </p:txBody>
      </p:sp>
      <p:sp>
        <p:nvSpPr>
          <p:cNvPr id="72" name="Google Shape;72;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chemeClr val="dk1"/>
              </a:buClr>
              <a:buSzPts val="1800"/>
              <a:buChar char="●"/>
            </a:pPr>
            <a:r>
              <a:rPr lang="en">
                <a:solidFill>
                  <a:schemeClr val="dk1"/>
                </a:solidFill>
              </a:rPr>
              <a:t>CBT (Cognitive Behavorial Therapy) : First of all not ABA Idea. Secondly, I have much more in depth resources linked but brief, not nuanced summary: Bad thoughts leads to bad behavior that lead to bad thoughts in vicious cycle thats idea, so let’s try to break cycle by having good thoughts and behaviors. Normal CBT can be bad for autistic as does not deal with sensory issues, certain skills, organization, can gaslight, mindfulness can cause harm, and more. Its better for dealing with more conventional addiction/anxiety</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DBT (Dialectal Behaviorial Therapy) is sublclass of CBT that many say better for neurodivergents &amp; autistic; however, I am skeptical because I do not know much here</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Cont.</a:t>
            </a:r>
            <a:endParaRPr/>
          </a:p>
        </p:txBody>
      </p:sp>
      <p:sp>
        <p:nvSpPr>
          <p:cNvPr id="78" name="Google Shape;7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20000"/>
          </a:bodyPr>
          <a:lstStyle/>
          <a:p>
            <a:pPr indent="-342900" lvl="0" marL="457200" rtl="0" algn="l">
              <a:lnSpc>
                <a:spcPct val="115000"/>
              </a:lnSpc>
              <a:spcBef>
                <a:spcPts val="0"/>
              </a:spcBef>
              <a:spcAft>
                <a:spcPts val="0"/>
              </a:spcAft>
              <a:buSzPts val="1800"/>
              <a:buChar char="●"/>
            </a:pPr>
            <a:r>
              <a:rPr lang="en"/>
              <a:t>Psychodynamic/psychoanalysis: Try to discover why you do a thing</a:t>
            </a:r>
            <a:endParaRPr/>
          </a:p>
          <a:p>
            <a:pPr indent="-342900" lvl="0" marL="457200" rtl="0" algn="l">
              <a:lnSpc>
                <a:spcPct val="115000"/>
              </a:lnSpc>
              <a:spcBef>
                <a:spcPts val="0"/>
              </a:spcBef>
              <a:spcAft>
                <a:spcPts val="0"/>
              </a:spcAft>
              <a:buSzPts val="1800"/>
              <a:buChar char="●"/>
            </a:pPr>
            <a:r>
              <a:rPr lang="en"/>
              <a:t>Humanistic therapy: Says people have great capacity to make rational choices and tries to develop this</a:t>
            </a:r>
            <a:endParaRPr/>
          </a:p>
          <a:p>
            <a:pPr indent="-342900" lvl="0" marL="457200" rtl="0" algn="l">
              <a:lnSpc>
                <a:spcPct val="115000"/>
              </a:lnSpc>
              <a:spcBef>
                <a:spcPts val="0"/>
              </a:spcBef>
              <a:spcAft>
                <a:spcPts val="0"/>
              </a:spcAft>
              <a:buSzPts val="1800"/>
              <a:buChar char="●"/>
            </a:pPr>
            <a:r>
              <a:rPr lang="en"/>
              <a:t>Solution based: tries to solve problems with real-world solutions more like organization tips</a:t>
            </a:r>
            <a:endParaRPr/>
          </a:p>
          <a:p>
            <a:pPr indent="-342900" lvl="0" marL="457200" rtl="0" algn="l">
              <a:lnSpc>
                <a:spcPct val="115000"/>
              </a:lnSpc>
              <a:spcBef>
                <a:spcPts val="0"/>
              </a:spcBef>
              <a:spcAft>
                <a:spcPts val="0"/>
              </a:spcAft>
              <a:buSzPts val="1800"/>
              <a:buChar char="●"/>
            </a:pPr>
            <a:r>
              <a:rPr lang="en"/>
              <a:t>Client-centered: Client is treated as expert, therapist is just guide</a:t>
            </a:r>
            <a:endParaRPr/>
          </a:p>
          <a:p>
            <a:pPr indent="-342900" lvl="0" marL="457200" rtl="0" algn="l">
              <a:lnSpc>
                <a:spcPct val="115000"/>
              </a:lnSpc>
              <a:spcBef>
                <a:spcPts val="0"/>
              </a:spcBef>
              <a:spcAft>
                <a:spcPts val="0"/>
              </a:spcAft>
              <a:buSzPts val="1800"/>
              <a:buChar char="●"/>
            </a:pPr>
            <a:r>
              <a:rPr lang="en"/>
              <a:t>Gestalt: Emphasizes here and now, and being aware of it and personal responsibility </a:t>
            </a:r>
            <a:endParaRPr/>
          </a:p>
          <a:p>
            <a:pPr indent="-342900" lvl="0" marL="457200" rtl="0" algn="l">
              <a:lnSpc>
                <a:spcPct val="115000"/>
              </a:lnSpc>
              <a:spcBef>
                <a:spcPts val="0"/>
              </a:spcBef>
              <a:spcAft>
                <a:spcPts val="0"/>
              </a:spcAft>
              <a:buSzPts val="1800"/>
              <a:buChar char="●"/>
            </a:pPr>
            <a:r>
              <a:rPr lang="en"/>
              <a:t>Existential: Try to find meaning</a:t>
            </a:r>
            <a:endParaRPr/>
          </a:p>
          <a:p>
            <a:pPr indent="-342900" lvl="0" marL="457200" rtl="0" algn="l">
              <a:lnSpc>
                <a:spcPct val="115000"/>
              </a:lnSpc>
              <a:spcBef>
                <a:spcPts val="0"/>
              </a:spcBef>
              <a:spcAft>
                <a:spcPts val="0"/>
              </a:spcAft>
              <a:buSzPts val="1800"/>
              <a:buChar char="●"/>
            </a:pPr>
            <a:r>
              <a:rPr lang="en"/>
              <a:t>Holistic/integrative:Cobines therapy techniques</a:t>
            </a:r>
            <a:endParaRPr/>
          </a:p>
          <a:p>
            <a:pPr indent="-342900" lvl="0" marL="457200" rtl="0" algn="l">
              <a:lnSpc>
                <a:spcPct val="115000"/>
              </a:lnSpc>
              <a:spcBef>
                <a:spcPts val="0"/>
              </a:spcBef>
              <a:spcAft>
                <a:spcPts val="0"/>
              </a:spcAft>
              <a:buSzPts val="1800"/>
              <a:buChar char="●"/>
            </a:pPr>
            <a:r>
              <a:rPr lang="en"/>
              <a:t>Communication or attachment: Can be good or bad, but works on strengthening bonds or communicating stuff better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457200" rtl="0" algn="l">
              <a:lnSpc>
                <a:spcPct val="100000"/>
              </a:lnSpc>
              <a:spcBef>
                <a:spcPts val="0"/>
              </a:spcBef>
              <a:spcAft>
                <a:spcPts val="0"/>
              </a:spcAft>
              <a:buSzPct val="111111"/>
              <a:buNone/>
            </a:pPr>
            <a:r>
              <a:rPr lang="en"/>
              <a:t>Final thoughts</a:t>
            </a:r>
            <a:endParaRPr/>
          </a:p>
        </p:txBody>
      </p:sp>
      <p:sp>
        <p:nvSpPr>
          <p:cNvPr id="84" name="Google Shape;84;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68300" lvl="0" marL="457200" rtl="0" algn="l">
              <a:lnSpc>
                <a:spcPct val="115000"/>
              </a:lnSpc>
              <a:spcBef>
                <a:spcPts val="0"/>
              </a:spcBef>
              <a:spcAft>
                <a:spcPts val="0"/>
              </a:spcAft>
              <a:buClr>
                <a:schemeClr val="dk1"/>
              </a:buClr>
              <a:buSzPts val="2200"/>
              <a:buChar char="●"/>
            </a:pPr>
            <a:r>
              <a:rPr lang="en" sz="2200">
                <a:solidFill>
                  <a:schemeClr val="dk1"/>
                </a:solidFill>
              </a:rPr>
              <a:t>Many more exist, I just gave a starter</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Pro: Is you can get more to heart of matter and concern</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Con 1: Much more taxing on person. Can be traumatic</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Con 2: Person may not be fit to do it, to young for example</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 sz="2200">
                <a:solidFill>
                  <a:schemeClr val="dk1"/>
                </a:solidFill>
              </a:rPr>
              <a:t>Con 3: Many therapists are bad, and can even cause more harm than good</a:t>
            </a:r>
            <a:endParaRPr sz="2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6"/>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