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Lst>
  <p:sldSz cy="6858000" cx="12192000"/>
  <p:notesSz cx="6858000" cy="9144000"/>
  <p:embeddedFontLst>
    <p:embeddedFont>
      <p:font typeface="Roboto"/>
      <p:regular r:id="rId11"/>
      <p:bold r:id="rId12"/>
      <p:italic r:id="rId13"/>
      <p:boldItalic r:id="rId14"/>
    </p:embeddedFont>
    <p:embeddedFont>
      <p:font typeface="Helvetica Neue"/>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9" roundtripDataSignature="AMtx7mjNpZRc7nlxLwwwYibp+Mz1jckMK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Roboto-regular.fntdata"/><Relationship Id="rId10" Type="http://schemas.openxmlformats.org/officeDocument/2006/relationships/slide" Target="slides/slide6.xml"/><Relationship Id="rId13" Type="http://schemas.openxmlformats.org/officeDocument/2006/relationships/font" Target="fonts/Roboto-italic.fntdata"/><Relationship Id="rId12" Type="http://schemas.openxmlformats.org/officeDocument/2006/relationships/font" Target="fonts/Roboto-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HelveticaNeue-regular.fntdata"/><Relationship Id="rId14" Type="http://schemas.openxmlformats.org/officeDocument/2006/relationships/font" Target="fonts/Roboto-boldItalic.fntdata"/><Relationship Id="rId17" Type="http://schemas.openxmlformats.org/officeDocument/2006/relationships/font" Target="fonts/HelveticaNeue-italic.fntdata"/><Relationship Id="rId16" Type="http://schemas.openxmlformats.org/officeDocument/2006/relationships/font" Target="fonts/HelveticaNeue-bold.fntdata"/><Relationship Id="rId5" Type="http://schemas.openxmlformats.org/officeDocument/2006/relationships/slide" Target="slides/slide1.xml"/><Relationship Id="rId19" Type="http://customschemas.google.com/relationships/presentationmetadata" Target="metadata"/><Relationship Id="rId6" Type="http://schemas.openxmlformats.org/officeDocument/2006/relationships/slide" Target="slides/slide2.xml"/><Relationship Id="rId18" Type="http://schemas.openxmlformats.org/officeDocument/2006/relationships/font" Target="fonts/HelveticaNeue-boldItalic.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9" name="Google Shape;8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1" name="Google Shape;10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7" name="Google Shape;10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3" name="Google Shape;11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1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1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1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6"/>
          <p:cNvSpPr/>
          <p:nvPr>
            <p:ph idx="2" type="pic"/>
          </p:nvPr>
        </p:nvSpPr>
        <p:spPr>
          <a:xfrm>
            <a:off x="5183188" y="987425"/>
            <a:ext cx="6172200" cy="4873625"/>
          </a:xfrm>
          <a:prstGeom prst="rect">
            <a:avLst/>
          </a:prstGeom>
          <a:noFill/>
          <a:ln>
            <a:noFill/>
          </a:ln>
        </p:spPr>
      </p:sp>
      <p:sp>
        <p:nvSpPr>
          <p:cNvPr id="64" name="Google Shape;64;p1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www.patreon.com/user?u=86918513"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a:t>Verbality?</a:t>
            </a:r>
            <a:endParaRPr/>
          </a:p>
        </p:txBody>
      </p:sp>
      <p:sp>
        <p:nvSpPr>
          <p:cNvPr id="85" name="Google Shape;85;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lnSpcReduction="20000"/>
          </a:bodyPr>
          <a:lstStyle/>
          <a:p>
            <a:pPr indent="0" lvl="0" marL="0" rtl="0" algn="ctr">
              <a:lnSpc>
                <a:spcPct val="100000"/>
              </a:lnSpc>
              <a:spcBef>
                <a:spcPts val="0"/>
              </a:spcBef>
              <a:spcAft>
                <a:spcPts val="0"/>
              </a:spcAft>
              <a:buClr>
                <a:schemeClr val="dk1"/>
              </a:buClr>
              <a:buSzPts val="1800"/>
              <a:buFont typeface="Arial"/>
              <a:buNone/>
            </a:pPr>
            <a:r>
              <a:rPr lang="en-US" sz="2000"/>
              <a:t>By VeAnxious_Au_Learner </a:t>
            </a:r>
            <a:endParaRPr sz="2000"/>
          </a:p>
          <a:p>
            <a:pPr indent="0" lvl="0" marL="0" rtl="0" algn="ctr">
              <a:lnSpc>
                <a:spcPct val="100000"/>
              </a:lnSpc>
              <a:spcBef>
                <a:spcPts val="0"/>
              </a:spcBef>
              <a:spcAft>
                <a:spcPts val="0"/>
              </a:spcAft>
              <a:buClr>
                <a:schemeClr val="dk1"/>
              </a:buClr>
              <a:buSzPts val="1800"/>
              <a:buFont typeface="Arial"/>
              <a:buNone/>
            </a:pPr>
            <a:r>
              <a:t/>
            </a:r>
            <a:endParaRPr sz="2000"/>
          </a:p>
          <a:p>
            <a:pPr indent="0" lvl="0" marL="0" rtl="0" algn="ctr">
              <a:lnSpc>
                <a:spcPct val="100000"/>
              </a:lnSpc>
              <a:spcBef>
                <a:spcPts val="0"/>
              </a:spcBef>
              <a:spcAft>
                <a:spcPts val="0"/>
              </a:spcAft>
              <a:buClr>
                <a:schemeClr val="dk1"/>
              </a:buClr>
              <a:buSzPts val="1800"/>
              <a:buFont typeface="Arial"/>
              <a:buNone/>
            </a:pPr>
            <a:r>
              <a:rPr lang="en-US" sz="1600">
                <a:latin typeface="Helvetica Neue"/>
                <a:ea typeface="Helvetica Neue"/>
                <a:cs typeface="Helvetica Neue"/>
                <a:sym typeface="Helvetica Neue"/>
              </a:rPr>
              <a:t>Find other posts on: </a:t>
            </a:r>
            <a:r>
              <a:rPr lang="en-US" sz="1600">
                <a:highlight>
                  <a:schemeClr val="lt1"/>
                </a:highlight>
                <a:latin typeface="Roboto"/>
                <a:ea typeface="Roboto"/>
                <a:cs typeface="Roboto"/>
                <a:sym typeface="Roboto"/>
              </a:rPr>
              <a:t>https://tinyurl.com/3eueneys</a:t>
            </a:r>
            <a:endParaRPr sz="1600">
              <a:solidFill>
                <a:srgbClr val="241E12"/>
              </a:solidFill>
              <a:highlight>
                <a:schemeClr val="lt1"/>
              </a:highlight>
              <a:latin typeface="Roboto"/>
              <a:ea typeface="Roboto"/>
              <a:cs typeface="Roboto"/>
              <a:sym typeface="Roboto"/>
            </a:endParaRPr>
          </a:p>
          <a:p>
            <a:pPr indent="0" lvl="0" marL="0" rtl="0" algn="ctr">
              <a:spcBef>
                <a:spcPts val="0"/>
              </a:spcBef>
              <a:spcAft>
                <a:spcPts val="0"/>
              </a:spcAft>
              <a:buClr>
                <a:schemeClr val="dk1"/>
              </a:buClr>
              <a:buSzPts val="4800"/>
              <a:buFont typeface="Arial"/>
              <a:buNone/>
            </a:pPr>
            <a:r>
              <a:t/>
            </a:r>
            <a:endParaRPr sz="1600">
              <a:solidFill>
                <a:srgbClr val="241E12"/>
              </a:solidFill>
              <a:highlight>
                <a:schemeClr val="lt1"/>
              </a:highlight>
              <a:latin typeface="Roboto"/>
              <a:ea typeface="Roboto"/>
              <a:cs typeface="Roboto"/>
              <a:sym typeface="Roboto"/>
            </a:endParaRPr>
          </a:p>
          <a:p>
            <a:pPr indent="0" lvl="0" marL="0" rtl="0" algn="ctr">
              <a:spcBef>
                <a:spcPts val="0"/>
              </a:spcBef>
              <a:spcAft>
                <a:spcPts val="0"/>
              </a:spcAft>
              <a:buClr>
                <a:schemeClr val="dk1"/>
              </a:buClr>
              <a:buSzPts val="4800"/>
              <a:buFont typeface="Arial"/>
              <a:buNone/>
            </a:pPr>
            <a:r>
              <a:rPr lang="en-US" sz="1600">
                <a:solidFill>
                  <a:srgbClr val="241E12"/>
                </a:solidFill>
                <a:highlight>
                  <a:schemeClr val="lt1"/>
                </a:highlight>
                <a:latin typeface="Roboto"/>
                <a:ea typeface="Roboto"/>
                <a:cs typeface="Roboto"/>
                <a:sym typeface="Roboto"/>
              </a:rPr>
              <a:t>Patreon: </a:t>
            </a:r>
            <a:r>
              <a:rPr lang="en-US" sz="1600" u="sng">
                <a:solidFill>
                  <a:schemeClr val="hlink"/>
                </a:solidFill>
                <a:highlight>
                  <a:schemeClr val="lt1"/>
                </a:highlight>
                <a:latin typeface="Roboto"/>
                <a:ea typeface="Roboto"/>
                <a:cs typeface="Roboto"/>
                <a:sym typeface="Roboto"/>
                <a:hlinkClick r:id="rId3"/>
              </a:rPr>
              <a:t>https://www.patreon.com/user?u=86918513</a:t>
            </a:r>
            <a:r>
              <a:rPr lang="en-US" sz="1600">
                <a:highlight>
                  <a:schemeClr val="lt1"/>
                </a:highlight>
                <a:latin typeface="Roboto"/>
                <a:ea typeface="Roboto"/>
                <a:cs typeface="Roboto"/>
                <a:sym typeface="Roboto"/>
              </a:rPr>
              <a:t> </a:t>
            </a:r>
            <a:r>
              <a:rPr lang="en-US" sz="1600">
                <a:solidFill>
                  <a:srgbClr val="241E12"/>
                </a:solidFill>
                <a:highlight>
                  <a:schemeClr val="lt1"/>
                </a:highlight>
                <a:latin typeface="Roboto"/>
                <a:ea typeface="Roboto"/>
                <a:cs typeface="Roboto"/>
                <a:sym typeface="Roboto"/>
              </a:rPr>
              <a:t>Venmo: gad-licht-1</a:t>
            </a:r>
            <a:endParaRPr sz="1600">
              <a:solidFill>
                <a:srgbClr val="241E12"/>
              </a:solidFill>
              <a:highlight>
                <a:schemeClr val="lt1"/>
              </a:highlight>
              <a:latin typeface="Roboto"/>
              <a:ea typeface="Roboto"/>
              <a:cs typeface="Roboto"/>
              <a:sym typeface="Roboto"/>
            </a:endParaRPr>
          </a:p>
          <a:p>
            <a:pPr indent="0" lvl="0" marL="0" rtl="0" algn="ctr">
              <a:spcBef>
                <a:spcPts val="0"/>
              </a:spcBef>
              <a:spcAft>
                <a:spcPts val="0"/>
              </a:spcAft>
              <a:buClr>
                <a:schemeClr val="dk1"/>
              </a:buClr>
              <a:buSzPts val="4800"/>
              <a:buFont typeface="Arial"/>
              <a:buNone/>
            </a:pPr>
            <a:r>
              <a:t/>
            </a:r>
            <a:endParaRPr sz="1600">
              <a:solidFill>
                <a:srgbClr val="241E12"/>
              </a:solidFill>
              <a:highlight>
                <a:schemeClr val="lt1"/>
              </a:highlight>
              <a:latin typeface="Roboto"/>
              <a:ea typeface="Roboto"/>
              <a:cs typeface="Roboto"/>
              <a:sym typeface="Roboto"/>
            </a:endParaRPr>
          </a:p>
          <a:p>
            <a:pPr indent="0" lvl="0" marL="0" rtl="0" algn="ctr">
              <a:spcBef>
                <a:spcPts val="0"/>
              </a:spcBef>
              <a:spcAft>
                <a:spcPts val="0"/>
              </a:spcAft>
              <a:buClr>
                <a:schemeClr val="dk1"/>
              </a:buClr>
              <a:buSzPts val="4800"/>
              <a:buFont typeface="Arial"/>
              <a:buNone/>
            </a:pPr>
            <a:r>
              <a:rPr lang="en-US" sz="1600">
                <a:solidFill>
                  <a:srgbClr val="241E12"/>
                </a:solidFill>
                <a:highlight>
                  <a:schemeClr val="lt1"/>
                </a:highlight>
                <a:latin typeface="Roboto"/>
                <a:ea typeface="Roboto"/>
                <a:cs typeface="Roboto"/>
                <a:sym typeface="Roboto"/>
              </a:rPr>
              <a:t>Link to even more stuff; https://linktr.ee/VeANXIOUS</a:t>
            </a:r>
            <a:endParaRPr/>
          </a:p>
        </p:txBody>
      </p:sp>
      <p:sp>
        <p:nvSpPr>
          <p:cNvPr id="86" name="Google Shape;86;p1"/>
          <p:cNvSpPr txBox="1"/>
          <p:nvPr/>
        </p:nvSpPr>
        <p:spPr>
          <a:xfrm>
            <a:off x="7772400" y="3836504"/>
            <a:ext cx="18473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Some brains and verbality</a:t>
            </a:r>
            <a:endParaRPr/>
          </a:p>
        </p:txBody>
      </p:sp>
      <p:sp>
        <p:nvSpPr>
          <p:cNvPr id="92" name="Google Shape;92;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My brain and many others take a lot of energy because everything connected, sounds effect taste, touch, etc.</a:t>
            </a:r>
            <a:endParaRPr/>
          </a:p>
          <a:p>
            <a:pPr indent="-228600" lvl="0" marL="228600" rtl="0" algn="l">
              <a:lnSpc>
                <a:spcPct val="90000"/>
              </a:lnSpc>
              <a:spcBef>
                <a:spcPts val="1000"/>
              </a:spcBef>
              <a:spcAft>
                <a:spcPts val="0"/>
              </a:spcAft>
              <a:buClr>
                <a:schemeClr val="dk1"/>
              </a:buClr>
              <a:buSzPts val="2800"/>
              <a:buChar char="•"/>
            </a:pPr>
            <a:r>
              <a:rPr lang="en-US"/>
              <a:t>Other times and other people’s brain just not wired for talking</a:t>
            </a:r>
            <a:endParaRPr/>
          </a:p>
          <a:p>
            <a:pPr indent="-228600" lvl="0" marL="228600" rtl="0" algn="l">
              <a:lnSpc>
                <a:spcPct val="90000"/>
              </a:lnSpc>
              <a:spcBef>
                <a:spcPts val="1000"/>
              </a:spcBef>
              <a:spcAft>
                <a:spcPts val="0"/>
              </a:spcAft>
              <a:buClr>
                <a:schemeClr val="dk1"/>
              </a:buClr>
              <a:buSzPts val="2800"/>
              <a:buChar char="•"/>
            </a:pPr>
            <a:r>
              <a:rPr lang="en-US"/>
              <a:t>I also need time to switch “gears” if you talk to me all of a sudden, words may not come to me</a:t>
            </a:r>
            <a:endParaRPr/>
          </a:p>
          <a:p>
            <a:pPr indent="-228600" lvl="0" marL="228600" rtl="0" algn="l">
              <a:lnSpc>
                <a:spcPct val="90000"/>
              </a:lnSpc>
              <a:spcBef>
                <a:spcPts val="1000"/>
              </a:spcBef>
              <a:spcAft>
                <a:spcPts val="0"/>
              </a:spcAft>
              <a:buClr>
                <a:schemeClr val="dk1"/>
              </a:buClr>
              <a:buSzPts val="2800"/>
              <a:buChar char="•"/>
            </a:pPr>
            <a:r>
              <a:rPr lang="en-US"/>
              <a:t>This means many people can go mute when under pressure even “talkative” people or when surprised</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However, many don’t realize and think I can talk whenever, because they only see me when I am in the zone flowing and giving “lectures”</a:t>
            </a:r>
            <a:endParaRPr/>
          </a:p>
          <a:p>
            <a:pPr indent="-228600" lvl="0" marL="228600" rtl="0" algn="l">
              <a:lnSpc>
                <a:spcPct val="90000"/>
              </a:lnSpc>
              <a:spcBef>
                <a:spcPts val="1000"/>
              </a:spcBef>
              <a:spcAft>
                <a:spcPts val="0"/>
              </a:spcAft>
              <a:buClr>
                <a:schemeClr val="dk1"/>
              </a:buClr>
              <a:buSzPts val="2800"/>
              <a:buChar char="•"/>
            </a:pPr>
            <a:r>
              <a:rPr lang="en-US"/>
              <a:t>But I can hardly order food if startled and asked. When people say “Hi” words don’t come to me often. This labels me often as “rude”</a:t>
            </a:r>
            <a:endParaRPr/>
          </a:p>
          <a:p>
            <a:pPr indent="-228600" lvl="0" marL="228600" rtl="0" algn="l">
              <a:lnSpc>
                <a:spcPct val="90000"/>
              </a:lnSpc>
              <a:spcBef>
                <a:spcPts val="1000"/>
              </a:spcBef>
              <a:spcAft>
                <a:spcPts val="0"/>
              </a:spcAft>
              <a:buClr>
                <a:schemeClr val="dk1"/>
              </a:buClr>
              <a:buSzPts val="2800"/>
              <a:buChar char="•"/>
            </a:pPr>
            <a:r>
              <a:rPr lang="en-US"/>
              <a:t>Now I have Auditory processing disorder too, which means my brain doesn’t process sound as well and remember sounds. This makes it much harder for me to learn quotes, hear people in convo esp. when many noises or not focused, and learn speech or music things</a:t>
            </a:r>
            <a:endParaRPr/>
          </a:p>
          <a:p>
            <a:pPr indent="-50800" lvl="0" marL="228600" rtl="0" algn="l">
              <a:lnSpc>
                <a:spcPct val="90000"/>
              </a:lnSpc>
              <a:spcBef>
                <a:spcPts val="1000"/>
              </a:spcBef>
              <a:spcAft>
                <a:spcPts val="0"/>
              </a:spcAft>
              <a:buClr>
                <a:schemeClr val="dk1"/>
              </a:buClr>
              <a:buSzPts val="2800"/>
              <a:buNone/>
            </a:pPr>
            <a:r>
              <a:t/>
            </a:r>
            <a:endParaRPr/>
          </a:p>
        </p:txBody>
      </p:sp>
      <p:sp>
        <p:nvSpPr>
          <p:cNvPr id="98" name="Google Shape;98;p3"/>
          <p:cNvSpPr txBox="1"/>
          <p:nvPr/>
        </p:nvSpPr>
        <p:spPr>
          <a:xfrm>
            <a:off x="841575" y="668950"/>
            <a:ext cx="78114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4400">
                <a:latin typeface="Calibri"/>
                <a:ea typeface="Calibri"/>
                <a:cs typeface="Calibri"/>
                <a:sym typeface="Calibri"/>
              </a:rPr>
              <a:t>Cont.</a:t>
            </a:r>
            <a:endParaRPr sz="44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41300" lvl="0" marL="228600" rtl="0" algn="l">
              <a:lnSpc>
                <a:spcPct val="90000"/>
              </a:lnSpc>
              <a:spcBef>
                <a:spcPts val="0"/>
              </a:spcBef>
              <a:spcAft>
                <a:spcPts val="0"/>
              </a:spcAft>
              <a:buClr>
                <a:schemeClr val="dk1"/>
              </a:buClr>
              <a:buSzPts val="3000"/>
              <a:buChar char="•"/>
            </a:pPr>
            <a:r>
              <a:rPr lang="en-US" sz="3000"/>
              <a:t>When I am sick its even harder or tired, and mouth can’t always move right I also have motor difficulties which made learning to speak harder</a:t>
            </a:r>
            <a:endParaRPr sz="3000"/>
          </a:p>
          <a:p>
            <a:pPr indent="-241300" lvl="0" marL="228600" rtl="0" algn="l">
              <a:lnSpc>
                <a:spcPct val="90000"/>
              </a:lnSpc>
              <a:spcBef>
                <a:spcPts val="1000"/>
              </a:spcBef>
              <a:spcAft>
                <a:spcPts val="0"/>
              </a:spcAft>
              <a:buClr>
                <a:schemeClr val="dk1"/>
              </a:buClr>
              <a:buSzPts val="3000"/>
              <a:buChar char="•"/>
            </a:pPr>
            <a:r>
              <a:rPr lang="en-US" sz="3000"/>
              <a:t>And I mask a lot etc. because people made fun of my voice etc. so extra effort to talk normal and in general act normal</a:t>
            </a:r>
            <a:endParaRPr sz="3000"/>
          </a:p>
          <a:p>
            <a:pPr indent="-241300" lvl="0" marL="228600" rtl="0" algn="l">
              <a:lnSpc>
                <a:spcPct val="90000"/>
              </a:lnSpc>
              <a:spcBef>
                <a:spcPts val="1000"/>
              </a:spcBef>
              <a:spcAft>
                <a:spcPts val="0"/>
              </a:spcAft>
              <a:buClr>
                <a:schemeClr val="dk1"/>
              </a:buClr>
              <a:buSzPts val="3000"/>
              <a:buChar char="•"/>
            </a:pPr>
            <a:r>
              <a:rPr lang="en-US" sz="3000"/>
              <a:t>When you can’t talk we call this “selective mutism” in old days, but now switching over to still medical term called “situational mutism” because it isn’t a choice</a:t>
            </a:r>
            <a:endParaRPr sz="3000"/>
          </a:p>
        </p:txBody>
      </p:sp>
      <p:sp>
        <p:nvSpPr>
          <p:cNvPr id="104" name="Google Shape;104;p4"/>
          <p:cNvSpPr txBox="1"/>
          <p:nvPr/>
        </p:nvSpPr>
        <p:spPr>
          <a:xfrm>
            <a:off x="841575" y="668950"/>
            <a:ext cx="78114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4400">
                <a:latin typeface="Calibri"/>
                <a:ea typeface="Calibri"/>
                <a:cs typeface="Calibri"/>
                <a:sym typeface="Calibri"/>
              </a:rPr>
              <a:t>Cont.</a:t>
            </a:r>
            <a:endParaRPr sz="440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What You Can DO</a:t>
            </a:r>
            <a:endParaRPr/>
          </a:p>
        </p:txBody>
      </p:sp>
      <p:sp>
        <p:nvSpPr>
          <p:cNvPr id="110" name="Google Shape;110;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34950" lvl="0" marL="228600" rtl="0" algn="l">
              <a:lnSpc>
                <a:spcPct val="90000"/>
              </a:lnSpc>
              <a:spcBef>
                <a:spcPts val="0"/>
              </a:spcBef>
              <a:spcAft>
                <a:spcPts val="0"/>
              </a:spcAft>
              <a:buClr>
                <a:schemeClr val="dk1"/>
              </a:buClr>
              <a:buSzPts val="2900"/>
              <a:buChar char="•"/>
            </a:pPr>
            <a:r>
              <a:rPr lang="en-US" sz="2900"/>
              <a:t>Realize I may not hear, or others even if “ears” fine</a:t>
            </a:r>
            <a:endParaRPr sz="2900"/>
          </a:p>
          <a:p>
            <a:pPr indent="-234950" lvl="0" marL="228600" rtl="0" algn="l">
              <a:lnSpc>
                <a:spcPct val="90000"/>
              </a:lnSpc>
              <a:spcBef>
                <a:spcPts val="1000"/>
              </a:spcBef>
              <a:spcAft>
                <a:spcPts val="0"/>
              </a:spcAft>
              <a:buClr>
                <a:schemeClr val="dk1"/>
              </a:buClr>
              <a:buSzPts val="2900"/>
              <a:buChar char="•"/>
            </a:pPr>
            <a:r>
              <a:rPr lang="en-US" sz="2900"/>
              <a:t>Sometimes texting or visuals can help more, my auditory processing and executive dysfunction can make spoken things hard to remember so lists great</a:t>
            </a:r>
            <a:endParaRPr sz="2900"/>
          </a:p>
          <a:p>
            <a:pPr indent="-234950" lvl="0" marL="228600" rtl="0" algn="l">
              <a:lnSpc>
                <a:spcPct val="90000"/>
              </a:lnSpc>
              <a:spcBef>
                <a:spcPts val="1000"/>
              </a:spcBef>
              <a:spcAft>
                <a:spcPts val="0"/>
              </a:spcAft>
              <a:buClr>
                <a:schemeClr val="dk1"/>
              </a:buClr>
              <a:buSzPts val="2900"/>
              <a:buChar char="•"/>
            </a:pPr>
            <a:r>
              <a:rPr lang="en-US" sz="2900"/>
              <a:t>Let me unmask, let me talk weird, let me use my hands, let me be myself</a:t>
            </a:r>
            <a:endParaRPr sz="2900"/>
          </a:p>
          <a:p>
            <a:pPr indent="-234950" lvl="0" marL="228600" rtl="0" algn="l">
              <a:lnSpc>
                <a:spcPct val="90000"/>
              </a:lnSpc>
              <a:spcBef>
                <a:spcPts val="1000"/>
              </a:spcBef>
              <a:spcAft>
                <a:spcPts val="0"/>
              </a:spcAft>
              <a:buClr>
                <a:schemeClr val="dk1"/>
              </a:buClr>
              <a:buSzPts val="2900"/>
              <a:buChar char="•"/>
            </a:pPr>
            <a:r>
              <a:rPr lang="en-US" sz="2900"/>
              <a:t>Reduce sensory overload as its all connected</a:t>
            </a:r>
            <a:endParaRPr sz="2900"/>
          </a:p>
          <a:p>
            <a:pPr indent="-234950" lvl="0" marL="228600" rtl="0" algn="l">
              <a:lnSpc>
                <a:spcPct val="90000"/>
              </a:lnSpc>
              <a:spcBef>
                <a:spcPts val="1000"/>
              </a:spcBef>
              <a:spcAft>
                <a:spcPts val="0"/>
              </a:spcAft>
              <a:buClr>
                <a:schemeClr val="dk1"/>
              </a:buClr>
              <a:buSzPts val="2900"/>
              <a:buChar char="•"/>
            </a:pPr>
            <a:r>
              <a:rPr lang="en-US" sz="2900"/>
              <a:t>Respect all communication</a:t>
            </a:r>
            <a:endParaRPr sz="29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What helps me</a:t>
            </a:r>
            <a:endParaRPr/>
          </a:p>
        </p:txBody>
      </p:sp>
      <p:sp>
        <p:nvSpPr>
          <p:cNvPr id="116" name="Google Shape;116;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800"/>
              <a:buChar char="•"/>
            </a:pPr>
            <a:r>
              <a:rPr lang="en-US"/>
              <a:t>Using noises in place of words like “ugggh”</a:t>
            </a:r>
            <a:endParaRPr/>
          </a:p>
          <a:p>
            <a:pPr indent="-228600" lvl="0" marL="228600" rtl="0" algn="l">
              <a:lnSpc>
                <a:spcPct val="90000"/>
              </a:lnSpc>
              <a:spcBef>
                <a:spcPts val="1000"/>
              </a:spcBef>
              <a:spcAft>
                <a:spcPts val="0"/>
              </a:spcAft>
              <a:buClr>
                <a:schemeClr val="dk1"/>
              </a:buClr>
              <a:buSzPts val="2800"/>
              <a:buChar char="•"/>
            </a:pPr>
            <a:r>
              <a:rPr lang="en-US"/>
              <a:t>Quoting things even if get quotes wrong (often do)</a:t>
            </a:r>
            <a:endParaRPr/>
          </a:p>
          <a:p>
            <a:pPr indent="-228600" lvl="0" marL="228600" rtl="0" algn="l">
              <a:lnSpc>
                <a:spcPct val="90000"/>
              </a:lnSpc>
              <a:spcBef>
                <a:spcPts val="1000"/>
              </a:spcBef>
              <a:spcAft>
                <a:spcPts val="0"/>
              </a:spcAft>
              <a:buClr>
                <a:schemeClr val="dk1"/>
              </a:buClr>
              <a:buSzPts val="2800"/>
              <a:buChar char="•"/>
            </a:pPr>
            <a:r>
              <a:rPr lang="en-US"/>
              <a:t>Moving my body, often I can only talk when walking</a:t>
            </a:r>
            <a:endParaRPr/>
          </a:p>
          <a:p>
            <a:pPr indent="-228600" lvl="0" marL="228600" rtl="0" algn="l">
              <a:lnSpc>
                <a:spcPct val="90000"/>
              </a:lnSpc>
              <a:spcBef>
                <a:spcPts val="1000"/>
              </a:spcBef>
              <a:spcAft>
                <a:spcPts val="0"/>
              </a:spcAft>
              <a:buClr>
                <a:schemeClr val="dk1"/>
              </a:buClr>
              <a:buSzPts val="2800"/>
              <a:buChar char="•"/>
            </a:pPr>
            <a:r>
              <a:rPr lang="en-US"/>
              <a:t>Lowering visual input</a:t>
            </a:r>
            <a:endParaRPr/>
          </a:p>
          <a:p>
            <a:pPr indent="-228600" lvl="0" marL="228600" rtl="0" algn="l">
              <a:lnSpc>
                <a:spcPct val="90000"/>
              </a:lnSpc>
              <a:spcBef>
                <a:spcPts val="1000"/>
              </a:spcBef>
              <a:spcAft>
                <a:spcPts val="0"/>
              </a:spcAft>
              <a:buClr>
                <a:schemeClr val="dk1"/>
              </a:buClr>
              <a:buSzPts val="2800"/>
              <a:buChar char="•"/>
            </a:pPr>
            <a:r>
              <a:rPr lang="en-US"/>
              <a:t>Rehearsing things, I practice saying important things</a:t>
            </a:r>
            <a:endParaRPr/>
          </a:p>
          <a:p>
            <a:pPr indent="-228600" lvl="0" marL="228600" rtl="0" algn="l">
              <a:lnSpc>
                <a:spcPct val="90000"/>
              </a:lnSpc>
              <a:spcBef>
                <a:spcPts val="1000"/>
              </a:spcBef>
              <a:spcAft>
                <a:spcPts val="0"/>
              </a:spcAft>
              <a:buClr>
                <a:schemeClr val="dk1"/>
              </a:buClr>
              <a:buSzPts val="2800"/>
              <a:buChar char="•"/>
            </a:pPr>
            <a:r>
              <a:rPr lang="en-US"/>
              <a:t>Making up words</a:t>
            </a:r>
            <a:endParaRPr/>
          </a:p>
          <a:p>
            <a:pPr indent="-228600" lvl="0" marL="228600" rtl="0" algn="l">
              <a:lnSpc>
                <a:spcPct val="90000"/>
              </a:lnSpc>
              <a:spcBef>
                <a:spcPts val="1000"/>
              </a:spcBef>
              <a:spcAft>
                <a:spcPts val="0"/>
              </a:spcAft>
              <a:buClr>
                <a:schemeClr val="dk1"/>
              </a:buClr>
              <a:buSzPts val="2800"/>
              <a:buChar char="•"/>
            </a:pPr>
            <a:r>
              <a:rPr lang="en-US"/>
              <a:t>Talking with my hands</a:t>
            </a:r>
            <a:endParaRPr/>
          </a:p>
          <a:p>
            <a:pPr indent="-228600" lvl="0" marL="228600" rtl="0" algn="l">
              <a:lnSpc>
                <a:spcPct val="90000"/>
              </a:lnSpc>
              <a:spcBef>
                <a:spcPts val="1000"/>
              </a:spcBef>
              <a:spcAft>
                <a:spcPts val="0"/>
              </a:spcAft>
              <a:buClr>
                <a:schemeClr val="dk1"/>
              </a:buClr>
              <a:buSzPts val="2800"/>
              <a:buChar char="•"/>
            </a:pPr>
            <a:r>
              <a:rPr lang="en-US"/>
              <a:t>Texting</a:t>
            </a:r>
            <a:endParaRPr/>
          </a:p>
          <a:p>
            <a:pPr indent="-228600" lvl="0" marL="228600" rtl="0" algn="l">
              <a:lnSpc>
                <a:spcPct val="90000"/>
              </a:lnSpc>
              <a:spcBef>
                <a:spcPts val="1000"/>
              </a:spcBef>
              <a:spcAft>
                <a:spcPts val="0"/>
              </a:spcAft>
              <a:buClr>
                <a:schemeClr val="dk1"/>
              </a:buClr>
              <a:buSzPts val="2800"/>
              <a:buChar char="•"/>
            </a:pPr>
            <a:r>
              <a:rPr lang="en-US"/>
              <a:t>Taking breaks including “bathroom breaks”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2021-10-12T01:15:43Z</dcterms:created>
  <dc:creator>Gad Licht</dc:creator>
</cp:coreProperties>
</file>